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0"/>
  </p:notesMasterIdLst>
  <p:handoutMasterIdLst>
    <p:handoutMasterId r:id="rId51"/>
  </p:handoutMasterIdLst>
  <p:sldIdLst>
    <p:sldId id="972" r:id="rId5"/>
    <p:sldId id="1065" r:id="rId6"/>
    <p:sldId id="1066" r:id="rId7"/>
    <p:sldId id="2147477626" r:id="rId8"/>
    <p:sldId id="2147477627" r:id="rId9"/>
    <p:sldId id="2147477602" r:id="rId10"/>
    <p:sldId id="2147477611" r:id="rId11"/>
    <p:sldId id="867" r:id="rId12"/>
    <p:sldId id="2147477612" r:id="rId13"/>
    <p:sldId id="1282" r:id="rId14"/>
    <p:sldId id="767" r:id="rId15"/>
    <p:sldId id="887" r:id="rId16"/>
    <p:sldId id="888" r:id="rId17"/>
    <p:sldId id="2147477609" r:id="rId18"/>
    <p:sldId id="2147477610" r:id="rId19"/>
    <p:sldId id="2147477613" r:id="rId20"/>
    <p:sldId id="2147477614" r:id="rId21"/>
    <p:sldId id="2147477615" r:id="rId22"/>
    <p:sldId id="2147477616" r:id="rId23"/>
    <p:sldId id="2147477617" r:id="rId24"/>
    <p:sldId id="996" r:id="rId25"/>
    <p:sldId id="1003" r:id="rId26"/>
    <p:sldId id="997" r:id="rId27"/>
    <p:sldId id="2147477618" r:id="rId28"/>
    <p:sldId id="2147477619" r:id="rId29"/>
    <p:sldId id="2147477620" r:id="rId30"/>
    <p:sldId id="2147477622" r:id="rId31"/>
    <p:sldId id="2147477629" r:id="rId32"/>
    <p:sldId id="2147477628" r:id="rId33"/>
    <p:sldId id="2147477623" r:id="rId34"/>
    <p:sldId id="2147477621" r:id="rId35"/>
    <p:sldId id="1057" r:id="rId36"/>
    <p:sldId id="1058" r:id="rId37"/>
    <p:sldId id="1059" r:id="rId38"/>
    <p:sldId id="271" r:id="rId39"/>
    <p:sldId id="278" r:id="rId40"/>
    <p:sldId id="2147477624" r:id="rId41"/>
    <p:sldId id="2147477630" r:id="rId42"/>
    <p:sldId id="2147477631" r:id="rId43"/>
    <p:sldId id="2147477632" r:id="rId44"/>
    <p:sldId id="2147477633" r:id="rId45"/>
    <p:sldId id="2147477603" r:id="rId46"/>
    <p:sldId id="2147477608" r:id="rId47"/>
    <p:sldId id="2147477600" r:id="rId48"/>
    <p:sldId id="2147477601" r:id="rId4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4976"/>
    <p:restoredTop sz="96654"/>
  </p:normalViewPr>
  <p:slideViewPr>
    <p:cSldViewPr snapToObjects="1">
      <p:cViewPr varScale="1">
        <p:scale>
          <a:sx n="182" d="100"/>
          <a:sy n="182" d="100"/>
        </p:scale>
        <p:origin x="1176" y="328"/>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9BA25-9F68-3710-B482-D3E15C0282F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DFFA62-10AD-BAA9-37DA-2B0F89A0200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5F79EA1C-7398-1F02-AD04-7487459B16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9B6474B-554A-05D2-2ED5-ED2B5563BC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8940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3DCE-0E0B-1657-69EB-DC9C74DE526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E2CBCED-979B-3624-125E-A3F85E27E2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8160D558-B29E-1356-A3E1-AF456A23F2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41BF8C8-555B-25AD-A251-F951F66F7A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43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09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3139027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144D9-6C82-BC3F-B25E-AC11E6A81A5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EDDED6F-2B21-B6C8-A2A0-C631F13F15F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4002BEE-B17E-9E16-DFEF-C429D53C92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C21156-3CA4-724A-4C04-6F139A2F09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9141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7354D-8369-B90A-2920-765A9E81966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5186E84-6CF3-FBDA-1D1C-908D16D9A38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3008DAE-BE71-90B8-A787-6BF1270275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051CDC5-6DAE-CE5B-D0D6-27A120E0F2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286278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5BBF5-4741-2974-3AC2-3EFE6078749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2E54747-C1D3-6DE4-0149-6594F296431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80947DC-4543-6260-F084-39444EC2C9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E39DB96-9C5D-FB33-25EA-20DA082E0A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1245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C1891-D7BD-3DC8-CFB7-53EDA8F3983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3C122E4-01E1-FB50-B8CD-0CDB416F0BA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259203E-7F53-7F70-A602-DA25F10903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E12D288-367F-E006-1B99-B787B1A4939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88256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6749-6F75-281B-F73A-D1CECC53E519}"/>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CE9C3A-4093-3781-5309-1C01A8A528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82A132B0-F556-3758-DC37-1A203A5A59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FA23F40-FE85-5476-7E5F-257FEC8E4C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03895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8727A-59B0-837B-6B97-1C1BEC6C677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8D28B79-8A83-571A-17BA-A4B2FDB7DDC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AF3814-A89A-7A96-D34D-37CECBEF81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2814E622-834C-9916-E4CA-3CD07BA886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4426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840B5-2139-6C6E-099A-CFDEBEA40C8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B43B06A-9B92-35AF-F5E6-0682041051E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EA317F5-A848-8C44-E361-3ED8BC37C1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FEE4BF-05FE-AE8A-F2CF-C1C51F5CC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026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DD756-AB34-777F-A512-2F095EB2720E}"/>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8C8D0FB-9123-54B8-16D6-952DC6F1740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E555BDC-C7AE-F209-8F11-21733F0005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179DB79-B0F0-4316-4CC6-5D7C8C683D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78105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77C37-3F37-79CD-6A53-EAE735C6322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AC45340-DD75-96AD-ACC8-21D486E7D7E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45214D8D-9DEC-5B4B-2655-25ABF4BF17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7DEA20A-75A6-4692-0845-30B842053F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159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818E8-79B2-347E-14EA-AAB2E1AA4DD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066E950-37E8-7D45-90FB-94CB734D09C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8476298-EA69-D8A4-0835-ED59467BF6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EA188FC-481A-86E2-4137-EDF2E735AA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394189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9753-A987-136E-1C36-FEC3AE7D282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400C268-1C0B-455C-D8F8-61688E7F21B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68200F9-1CD2-CEBB-5AF9-AA360DBB65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F899630-211A-039E-5756-A69F637EDD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526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W4153-F24-8-REST-PaaS-FaaS-Logic-Placement-EDA-MDP</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Idempotence"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loud.google.com/run/docs/overview/what-is-cloud-run?hl=en" TargetMode="Externa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docs.aws.amazon.com/elasticbeanstalk/latest/dg/tutorials.html" TargetMode="External"/><Relationship Id="rId3" Type="http://schemas.openxmlformats.org/officeDocument/2006/relationships/hyperlink" Target="https://medium.com/analytics-vidhya/deploying-fastapi-application-in-google-app-engine-in-standard-environment-dc061d3277a" TargetMode="External"/><Relationship Id="rId7" Type="http://schemas.openxmlformats.org/officeDocument/2006/relationships/hyperlink" Target="https://docs.aws.amazon.com/elasticbeanstalk/latest/dg/GettingStarted.html" TargetMode="External"/><Relationship Id="rId2" Type="http://schemas.openxmlformats.org/officeDocument/2006/relationships/hyperlink" Target="https://cloud.google.com/appengine/docs/standard/python3/building-app" TargetMode="External"/><Relationship Id="rId1" Type="http://schemas.openxmlformats.org/officeDocument/2006/relationships/slideLayout" Target="../slideLayouts/slideLayout1.xml"/><Relationship Id="rId6" Type="http://schemas.openxmlformats.org/officeDocument/2006/relationships/hyperlink" Target="https://codelabs.developers.google.com/cloud-run-starter-app#0" TargetMode="External"/><Relationship Id="rId5" Type="http://schemas.openxmlformats.org/officeDocument/2006/relationships/hyperlink" Target="https://cloud.google.com/run/docs/quickstarts/build-and-deploy/deploy-python-service?hl=en" TargetMode="External"/><Relationship Id="rId4" Type="http://schemas.openxmlformats.org/officeDocument/2006/relationships/hyperlink" Target="https://tutlinks.com/deploy-fastapi-app-on-google-cloud-platfor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b="1" i="1" dirty="0"/>
              <a:t>W4153 – Cloud Computing</a:t>
            </a:r>
            <a:br>
              <a:rPr lang="en-US" altLang="en-US" sz="4000" b="1" i="1" dirty="0"/>
            </a:br>
            <a:r>
              <a:rPr lang="en-US" altLang="en-US" sz="3200" b="1" i="1" dirty="0"/>
              <a:t>Lecture 8:</a:t>
            </a:r>
            <a:br>
              <a:rPr lang="en-US" altLang="en-US" sz="3200" b="1" i="1" dirty="0"/>
            </a:br>
            <a:r>
              <a:rPr lang="en-US" altLang="en-US" sz="3200" b="1" i="1" dirty="0"/>
              <a:t>REST, PaaS, </a:t>
            </a:r>
            <a:r>
              <a:rPr lang="en-US" altLang="en-US" sz="3200" b="1" i="1" dirty="0" err="1"/>
              <a:t>FaaS</a:t>
            </a:r>
            <a:r>
              <a:rPr lang="en-US" altLang="en-US" sz="3200" b="1" i="1" dirty="0"/>
              <a:t>, Logic Placement</a:t>
            </a:r>
            <a:br>
              <a:rPr lang="en-US" altLang="en-US" sz="3200" b="1" i="1" dirty="0"/>
            </a:br>
            <a:r>
              <a:rPr lang="en-US" altLang="en-US" sz="3200" b="1" i="1" dirty="0"/>
              <a:t>Composition, EDA, MDP</a:t>
            </a:r>
          </a:p>
          <a:p>
            <a:pPr algn="ct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C301F6-05C1-11DB-A7DA-C558C5A6A4A4}"/>
              </a:ext>
            </a:extLst>
          </p:cNvPr>
          <p:cNvSpPr>
            <a:spLocks noGrp="1"/>
          </p:cNvSpPr>
          <p:nvPr>
            <p:ph type="title"/>
          </p:nvPr>
        </p:nvSpPr>
        <p:spPr/>
        <p:txBody>
          <a:bodyPr/>
          <a:lstStyle/>
          <a:p>
            <a:r>
              <a:rPr lang="en-US" dirty="0"/>
              <a:t>REST is Stateless </a:t>
            </a:r>
            <a:r>
              <a:rPr lang="en-US" sz="1400" dirty="0"/>
              <a:t>(https://</a:t>
            </a:r>
            <a:r>
              <a:rPr lang="en-US" sz="1400" dirty="0" err="1"/>
              <a:t>restfulapi.net</a:t>
            </a:r>
            <a:r>
              <a:rPr lang="en-US" sz="1400" dirty="0"/>
              <a:t>/statelessness/)</a:t>
            </a:r>
          </a:p>
        </p:txBody>
      </p:sp>
      <p:pic>
        <p:nvPicPr>
          <p:cNvPr id="4" name="Picture 3">
            <a:extLst>
              <a:ext uri="{FF2B5EF4-FFF2-40B4-BE49-F238E27FC236}">
                <a16:creationId xmlns:a16="http://schemas.microsoft.com/office/drawing/2014/main" id="{4ECE9535-6510-F2B9-2624-33740CEF80A2}"/>
              </a:ext>
            </a:extLst>
          </p:cNvPr>
          <p:cNvPicPr>
            <a:picLocks noChangeAspect="1"/>
          </p:cNvPicPr>
          <p:nvPr/>
        </p:nvPicPr>
        <p:blipFill>
          <a:blip r:embed="rId2"/>
          <a:stretch>
            <a:fillRect/>
          </a:stretch>
        </p:blipFill>
        <p:spPr>
          <a:xfrm>
            <a:off x="27734" y="590550"/>
            <a:ext cx="4495800" cy="2871663"/>
          </a:xfrm>
          <a:prstGeom prst="rect">
            <a:avLst/>
          </a:prstGeom>
        </p:spPr>
      </p:pic>
      <p:pic>
        <p:nvPicPr>
          <p:cNvPr id="5" name="Picture 4">
            <a:extLst>
              <a:ext uri="{FF2B5EF4-FFF2-40B4-BE49-F238E27FC236}">
                <a16:creationId xmlns:a16="http://schemas.microsoft.com/office/drawing/2014/main" id="{E3203EBC-9DB0-4A56-F32F-7F8A56EE6CC9}"/>
              </a:ext>
            </a:extLst>
          </p:cNvPr>
          <p:cNvPicPr>
            <a:picLocks noChangeAspect="1"/>
          </p:cNvPicPr>
          <p:nvPr/>
        </p:nvPicPr>
        <p:blipFill>
          <a:blip r:embed="rId3"/>
          <a:stretch>
            <a:fillRect/>
          </a:stretch>
        </p:blipFill>
        <p:spPr>
          <a:xfrm>
            <a:off x="4591050" y="514350"/>
            <a:ext cx="4117134" cy="3098800"/>
          </a:xfrm>
          <a:prstGeom prst="rect">
            <a:avLst/>
          </a:prstGeom>
        </p:spPr>
      </p:pic>
    </p:spTree>
    <p:extLst>
      <p:ext uri="{BB962C8B-B14F-4D97-AF65-F5344CB8AC3E}">
        <p14:creationId xmlns:p14="http://schemas.microsoft.com/office/powerpoint/2010/main" val="309388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Stateless</a:t>
            </a:r>
          </a:p>
        </p:txBody>
      </p:sp>
      <p:pic>
        <p:nvPicPr>
          <p:cNvPr id="16" name="Picture 15">
            <a:extLst>
              <a:ext uri="{FF2B5EF4-FFF2-40B4-BE49-F238E27FC236}">
                <a16:creationId xmlns:a16="http://schemas.microsoft.com/office/drawing/2014/main" id="{7D5069D6-A701-B64A-98FB-0363D8D8B485}"/>
              </a:ext>
            </a:extLst>
          </p:cNvPr>
          <p:cNvPicPr>
            <a:picLocks noChangeAspect="1"/>
          </p:cNvPicPr>
          <p:nvPr/>
        </p:nvPicPr>
        <p:blipFill>
          <a:blip r:embed="rId2"/>
          <a:stretch>
            <a:fillRect/>
          </a:stretch>
        </p:blipFill>
        <p:spPr>
          <a:xfrm>
            <a:off x="228600" y="479547"/>
            <a:ext cx="7395932" cy="3950208"/>
          </a:xfrm>
          <a:prstGeom prst="rect">
            <a:avLst/>
          </a:prstGeom>
        </p:spPr>
      </p:pic>
      <p:sp>
        <p:nvSpPr>
          <p:cNvPr id="17" name="Rectangle 16">
            <a:extLst>
              <a:ext uri="{FF2B5EF4-FFF2-40B4-BE49-F238E27FC236}">
                <a16:creationId xmlns:a16="http://schemas.microsoft.com/office/drawing/2014/main" id="{10F88257-D5DC-3A4C-90B5-3E2ADD5040EE}"/>
              </a:ext>
            </a:extLst>
          </p:cNvPr>
          <p:cNvSpPr/>
          <p:nvPr/>
        </p:nvSpPr>
        <p:spPr>
          <a:xfrm>
            <a:off x="2546901" y="91749"/>
            <a:ext cx="5697607" cy="646331"/>
          </a:xfrm>
          <a:prstGeom prst="rect">
            <a:avLst/>
          </a:prstGeom>
        </p:spPr>
        <p:txBody>
          <a:bodyPr wrap="square">
            <a:spAutoFit/>
          </a:bodyPr>
          <a:lstStyle/>
          <a:p>
            <a:r>
              <a:rPr lang="en-US" dirty="0">
                <a:solidFill>
                  <a:schemeClr val="bg1"/>
                </a:solidFill>
              </a:rPr>
              <a:t>http://</a:t>
            </a:r>
            <a:r>
              <a:rPr lang="en-US" dirty="0" err="1">
                <a:solidFill>
                  <a:schemeClr val="bg1"/>
                </a:solidFill>
              </a:rPr>
              <a:t>mrbool.com</a:t>
            </a:r>
            <a:r>
              <a:rPr lang="en-US" dirty="0">
                <a:solidFill>
                  <a:schemeClr val="bg1"/>
                </a:solidFill>
              </a:rPr>
              <a:t>/rest-architectural-elements-and-constraints/29339</a:t>
            </a:r>
          </a:p>
        </p:txBody>
      </p:sp>
      <p:sp>
        <p:nvSpPr>
          <p:cNvPr id="4" name="TextBox 3">
            <a:extLst>
              <a:ext uri="{FF2B5EF4-FFF2-40B4-BE49-F238E27FC236}">
                <a16:creationId xmlns:a16="http://schemas.microsoft.com/office/drawing/2014/main" id="{E5ECBEA2-C427-DD95-479D-F77FFEAAFB58}"/>
              </a:ext>
            </a:extLst>
          </p:cNvPr>
          <p:cNvSpPr txBox="1"/>
          <p:nvPr/>
        </p:nvSpPr>
        <p:spPr>
          <a:xfrm>
            <a:off x="5029200" y="1870120"/>
            <a:ext cx="3597973" cy="2739211"/>
          </a:xfrm>
          <a:prstGeom prst="rect">
            <a:avLst/>
          </a:prstGeom>
          <a:noFill/>
        </p:spPr>
        <p:txBody>
          <a:bodyPr wrap="none" rtlCol="0">
            <a:spAutoFit/>
          </a:bodyPr>
          <a:lstStyle/>
          <a:p>
            <a:r>
              <a:rPr lang="en-US" sz="1400" dirty="0"/>
              <a:t>Many platforms provided server-side functions</a:t>
            </a:r>
            <a:br>
              <a:rPr lang="en-US" sz="1400" dirty="0"/>
            </a:br>
            <a:r>
              <a:rPr lang="en-US" sz="1400" dirty="0"/>
              <a:t>to save session/conversation/application state.</a:t>
            </a:r>
          </a:p>
          <a:p>
            <a:pPr marL="285750" indent="-285750">
              <a:buFont typeface="Arial" panose="020B0604020202020204" pitchFamily="34" charset="0"/>
              <a:buChar char="•"/>
            </a:pPr>
            <a:r>
              <a:rPr lang="en-US" sz="1200" dirty="0"/>
              <a:t>Caching results of previous DB queries.</a:t>
            </a:r>
          </a:p>
          <a:p>
            <a:pPr marL="285750" indent="-285750">
              <a:buFont typeface="Arial" panose="020B0604020202020204" pitchFamily="34" charset="0"/>
              <a:buChar char="•"/>
            </a:pPr>
            <a:r>
              <a:rPr lang="en-US" sz="1200" dirty="0"/>
              <a:t>Current navigation position in a complex,</a:t>
            </a:r>
            <a:br>
              <a:rPr lang="en-US" sz="1200" dirty="0"/>
            </a:br>
            <a:r>
              <a:rPr lang="en-US" sz="1200" dirty="0"/>
              <a:t>multi-page application.</a:t>
            </a:r>
          </a:p>
          <a:p>
            <a:pPr marL="285750" indent="-285750">
              <a:buFont typeface="Arial" panose="020B0604020202020204" pitchFamily="34" charset="0"/>
              <a:buChar char="•"/>
            </a:pPr>
            <a:r>
              <a:rPr lang="en-US" sz="1200" dirty="0"/>
              <a:t>Transaction/Saga status</a:t>
            </a:r>
          </a:p>
          <a:p>
            <a:pPr marL="285750" indent="-285750">
              <a:buFont typeface="Arial" panose="020B0604020202020204" pitchFamily="34" charset="0"/>
              <a:buChar char="•"/>
            </a:pPr>
            <a:r>
              <a:rPr lang="en-US" sz="1200" dirty="0"/>
              <a:t>Logging context</a:t>
            </a:r>
          </a:p>
          <a:p>
            <a:pPr marL="285750" indent="-285750">
              <a:buFont typeface="Arial" panose="020B0604020202020204" pitchFamily="34" charset="0"/>
              <a:buChar char="•"/>
            </a:pPr>
            <a:r>
              <a:rPr lang="en-US" sz="1200" dirty="0"/>
              <a:t>etc.</a:t>
            </a:r>
            <a:br>
              <a:rPr lang="en-US" sz="1200" dirty="0"/>
            </a:br>
            <a:endParaRPr lang="en-US" sz="1200" dirty="0"/>
          </a:p>
          <a:p>
            <a:r>
              <a:rPr lang="en-US" sz="1200" dirty="0"/>
              <a:t>REST keeps the information in various headers</a:t>
            </a:r>
            <a:br>
              <a:rPr lang="en-US" sz="1200" dirty="0"/>
            </a:br>
            <a:r>
              <a:rPr lang="en-US" sz="1200" dirty="0"/>
              <a:t>or cookies. The browser re-provides the information</a:t>
            </a:r>
            <a:br>
              <a:rPr lang="en-US" sz="1200" dirty="0"/>
            </a:br>
            <a:r>
              <a:rPr lang="en-US" sz="1200" dirty="0"/>
              <a:t>on each request.</a:t>
            </a:r>
          </a:p>
          <a:p>
            <a:endParaRPr lang="en-US" sz="1200" dirty="0"/>
          </a:p>
          <a:p>
            <a:r>
              <a:rPr lang="en-US" sz="1200" dirty="0"/>
              <a:t>This is another use for JWT.</a:t>
            </a:r>
          </a:p>
        </p:txBody>
      </p:sp>
    </p:spTree>
    <p:extLst>
      <p:ext uri="{BB962C8B-B14F-4D97-AF65-F5344CB8AC3E}">
        <p14:creationId xmlns:p14="http://schemas.microsoft.com/office/powerpoint/2010/main" val="259770400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427494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2251422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F3937D-863D-DFC2-82BE-0080BFF0E4ED}"/>
              </a:ext>
            </a:extLst>
          </p:cNvPr>
          <p:cNvSpPr>
            <a:spLocks noGrp="1"/>
          </p:cNvSpPr>
          <p:nvPr>
            <p:ph type="title"/>
          </p:nvPr>
        </p:nvSpPr>
        <p:spPr/>
        <p:txBody>
          <a:bodyPr/>
          <a:lstStyle/>
          <a:p>
            <a:r>
              <a:rPr lang="en-US" dirty="0"/>
              <a:t>Conversation/Session State</a:t>
            </a:r>
          </a:p>
        </p:txBody>
      </p:sp>
      <p:sp>
        <p:nvSpPr>
          <p:cNvPr id="6" name="Content Placeholder 5">
            <a:extLst>
              <a:ext uri="{FF2B5EF4-FFF2-40B4-BE49-F238E27FC236}">
                <a16:creationId xmlns:a16="http://schemas.microsoft.com/office/drawing/2014/main" id="{E11D4E45-4D04-9EEA-174D-91DD160EDD91}"/>
              </a:ext>
            </a:extLst>
          </p:cNvPr>
          <p:cNvSpPr>
            <a:spLocks noGrp="1"/>
          </p:cNvSpPr>
          <p:nvPr>
            <p:ph sz="half" idx="1"/>
          </p:nvPr>
        </p:nvSpPr>
        <p:spPr/>
        <p:txBody>
          <a:bodyPr/>
          <a:lstStyle/>
          <a:p>
            <a:endParaRPr lang="en-US"/>
          </a:p>
        </p:txBody>
      </p:sp>
      <p:pic>
        <p:nvPicPr>
          <p:cNvPr id="4" name="Picture 3">
            <a:extLst>
              <a:ext uri="{FF2B5EF4-FFF2-40B4-BE49-F238E27FC236}">
                <a16:creationId xmlns:a16="http://schemas.microsoft.com/office/drawing/2014/main" id="{19FDE04B-C439-DCCA-2440-205107E44B76}"/>
              </a:ext>
            </a:extLst>
          </p:cNvPr>
          <p:cNvPicPr>
            <a:picLocks noChangeAspect="1"/>
          </p:cNvPicPr>
          <p:nvPr/>
        </p:nvPicPr>
        <p:blipFill>
          <a:blip r:embed="rId2"/>
          <a:stretch>
            <a:fillRect/>
          </a:stretch>
        </p:blipFill>
        <p:spPr>
          <a:xfrm>
            <a:off x="182458" y="514349"/>
            <a:ext cx="8428141" cy="4163827"/>
          </a:xfrm>
          <a:prstGeom prst="rect">
            <a:avLst/>
          </a:prstGeom>
        </p:spPr>
      </p:pic>
      <p:sp>
        <p:nvSpPr>
          <p:cNvPr id="5" name="TextBox 4">
            <a:extLst>
              <a:ext uri="{FF2B5EF4-FFF2-40B4-BE49-F238E27FC236}">
                <a16:creationId xmlns:a16="http://schemas.microsoft.com/office/drawing/2014/main" id="{137FD7BF-59BE-3AF0-AE68-724FEAC2668D}"/>
              </a:ext>
            </a:extLst>
          </p:cNvPr>
          <p:cNvSpPr txBox="1"/>
          <p:nvPr/>
        </p:nvSpPr>
        <p:spPr>
          <a:xfrm>
            <a:off x="4114800" y="3638550"/>
            <a:ext cx="3742884" cy="523220"/>
          </a:xfrm>
          <a:prstGeom prst="rect">
            <a:avLst/>
          </a:prstGeom>
          <a:noFill/>
        </p:spPr>
        <p:txBody>
          <a:bodyPr wrap="none" rtlCol="0">
            <a:spAutoFit/>
          </a:bodyPr>
          <a:lstStyle/>
          <a:p>
            <a:r>
              <a:rPr lang="en-US" sz="1400" dirty="0"/>
              <a:t>If I have lots and lots of active clients, the easiest</a:t>
            </a:r>
            <a:br>
              <a:rPr lang="en-US" sz="1400" dirty="0"/>
            </a:br>
            <a:r>
              <a:rPr lang="en-US" sz="1400" dirty="0"/>
              <a:t>way to scale is to keep the state in the “client.”</a:t>
            </a:r>
          </a:p>
        </p:txBody>
      </p:sp>
    </p:spTree>
    <p:extLst>
      <p:ext uri="{BB962C8B-B14F-4D97-AF65-F5344CB8AC3E}">
        <p14:creationId xmlns:p14="http://schemas.microsoft.com/office/powerpoint/2010/main" val="2210372670"/>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4AA7C-E0DD-FA0A-8DC8-6E879C73C3FD}"/>
              </a:ext>
            </a:extLst>
          </p:cNvPr>
          <p:cNvSpPr>
            <a:spLocks noGrp="1"/>
          </p:cNvSpPr>
          <p:nvPr>
            <p:ph type="title"/>
          </p:nvPr>
        </p:nvSpPr>
        <p:spPr/>
        <p:txBody>
          <a:bodyPr/>
          <a:lstStyle/>
          <a:p>
            <a:r>
              <a:rPr lang="en-US" dirty="0"/>
              <a:t>Browser Storage</a:t>
            </a:r>
          </a:p>
        </p:txBody>
      </p:sp>
      <p:pic>
        <p:nvPicPr>
          <p:cNvPr id="6" name="Picture 5">
            <a:extLst>
              <a:ext uri="{FF2B5EF4-FFF2-40B4-BE49-F238E27FC236}">
                <a16:creationId xmlns:a16="http://schemas.microsoft.com/office/drawing/2014/main" id="{8154B4B7-A5D5-1033-5D15-F25D7A242A10}"/>
              </a:ext>
            </a:extLst>
          </p:cNvPr>
          <p:cNvPicPr>
            <a:picLocks noChangeAspect="1"/>
          </p:cNvPicPr>
          <p:nvPr/>
        </p:nvPicPr>
        <p:blipFill>
          <a:blip r:embed="rId2"/>
          <a:stretch>
            <a:fillRect/>
          </a:stretch>
        </p:blipFill>
        <p:spPr>
          <a:xfrm>
            <a:off x="76200" y="666750"/>
            <a:ext cx="4724567" cy="3553878"/>
          </a:xfrm>
          <a:prstGeom prst="rect">
            <a:avLst/>
          </a:prstGeom>
        </p:spPr>
      </p:pic>
      <p:pic>
        <p:nvPicPr>
          <p:cNvPr id="1026" name="Picture 2">
            <a:extLst>
              <a:ext uri="{FF2B5EF4-FFF2-40B4-BE49-F238E27FC236}">
                <a16:creationId xmlns:a16="http://schemas.microsoft.com/office/drawing/2014/main" id="{03A77812-5FEB-6F2F-2406-3B7AABF54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33324"/>
            <a:ext cx="4495800" cy="200203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6D468E8-9895-C222-5803-B3E6E3B5F99F}"/>
              </a:ext>
            </a:extLst>
          </p:cNvPr>
          <p:cNvSpPr/>
          <p:nvPr/>
        </p:nvSpPr>
        <p:spPr>
          <a:xfrm>
            <a:off x="6324600" y="1504950"/>
            <a:ext cx="2743200" cy="2286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3D995D-8236-8033-45F5-14F554B5B5E6}"/>
              </a:ext>
            </a:extLst>
          </p:cNvPr>
          <p:cNvSpPr txBox="1"/>
          <p:nvPr/>
        </p:nvSpPr>
        <p:spPr>
          <a:xfrm>
            <a:off x="4564438" y="2588077"/>
            <a:ext cx="4191660" cy="1969770"/>
          </a:xfrm>
          <a:prstGeom prst="rect">
            <a:avLst/>
          </a:prstGeom>
          <a:noFill/>
        </p:spPr>
        <p:txBody>
          <a:bodyPr wrap="none" rtlCol="0">
            <a:spAutoFit/>
          </a:bodyPr>
          <a:lstStyle/>
          <a:p>
            <a:r>
              <a:rPr lang="en-US" sz="1400" dirty="0"/>
              <a:t>Not </a:t>
            </a:r>
            <a:r>
              <a:rPr lang="en-US" sz="1400" i="1" dirty="0"/>
              <a:t>automatically</a:t>
            </a:r>
            <a:r>
              <a:rPr lang="en-US" sz="1400" dirty="0"/>
              <a:t> sent with </a:t>
            </a:r>
            <a:r>
              <a:rPr lang="en-US" sz="1400" i="1" dirty="0"/>
              <a:t>all</a:t>
            </a:r>
            <a:r>
              <a:rPr lang="en-US" sz="1400" dirty="0"/>
              <a:t> HTTP requests, but … …</a:t>
            </a:r>
          </a:p>
          <a:p>
            <a:pPr marL="742950" lvl="1" indent="-285750">
              <a:buFont typeface="Arial" panose="020B0604020202020204" pitchFamily="34" charset="0"/>
              <a:buChar char="•"/>
            </a:pPr>
            <a:r>
              <a:rPr lang="en-US" sz="1200" dirty="0"/>
              <a:t>The client application TypeScript can add</a:t>
            </a:r>
            <a:br>
              <a:rPr lang="en-US" sz="1200" dirty="0"/>
            </a:br>
            <a:r>
              <a:rPr lang="en-US" sz="1200" dirty="0"/>
              <a:t>to requests, and update based on responses.</a:t>
            </a:r>
          </a:p>
          <a:p>
            <a:pPr marL="742950" lvl="1" indent="-285750">
              <a:buFont typeface="Arial" panose="020B0604020202020204" pitchFamily="34" charset="0"/>
              <a:buChar char="•"/>
            </a:pPr>
            <a:r>
              <a:rPr lang="en-US" sz="1200" dirty="0"/>
              <a:t>The server can specify in the API definition</a:t>
            </a:r>
            <a:br>
              <a:rPr lang="en-US" sz="1200" dirty="0"/>
            </a:br>
            <a:r>
              <a:rPr lang="en-US" sz="1200" dirty="0"/>
              <a:t>that there is a “token” that is sent to the</a:t>
            </a:r>
            <a:br>
              <a:rPr lang="en-US" sz="1200" dirty="0"/>
            </a:br>
            <a:r>
              <a:rPr lang="en-US" sz="1200" dirty="0"/>
              <a:t>API and then back to the client.</a:t>
            </a:r>
          </a:p>
          <a:p>
            <a:pPr marL="742950" lvl="1" indent="-285750">
              <a:buFont typeface="Arial" panose="020B0604020202020204" pitchFamily="34" charset="0"/>
              <a:buChar char="•"/>
            </a:pPr>
            <a:r>
              <a:rPr lang="en-US" sz="1200" dirty="0"/>
              <a:t>The token can be “opaque” and “signed” for</a:t>
            </a:r>
            <a:br>
              <a:rPr lang="en-US" sz="1200" dirty="0"/>
            </a:br>
            <a:r>
              <a:rPr lang="en-US" sz="1200" dirty="0"/>
              <a:t>integrity by the server.</a:t>
            </a:r>
          </a:p>
          <a:p>
            <a:pPr marL="742950" lvl="1" indent="-285750">
              <a:buFont typeface="Arial" panose="020B0604020202020204" pitchFamily="34" charset="0"/>
              <a:buChar char="•"/>
            </a:pPr>
            <a:r>
              <a:rPr lang="en-US" sz="1200" dirty="0"/>
              <a:t>This is the same mechanism/process for the</a:t>
            </a:r>
            <a:br>
              <a:rPr lang="en-US" sz="1200" dirty="0"/>
            </a:br>
            <a:r>
              <a:rPr lang="en-US" sz="1200" i="1" dirty="0"/>
              <a:t>Access Token.</a:t>
            </a:r>
            <a:endParaRPr lang="en-US" sz="1200" dirty="0"/>
          </a:p>
        </p:txBody>
      </p:sp>
    </p:spTree>
    <p:extLst>
      <p:ext uri="{BB962C8B-B14F-4D97-AF65-F5344CB8AC3E}">
        <p14:creationId xmlns:p14="http://schemas.microsoft.com/office/powerpoint/2010/main" val="834319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C6CCF-6D25-8A5E-032E-F3704C65C51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6179658-5E66-70CA-E3D0-7D8B6BF332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F659E9FD-8579-2983-B82F-D4889B567E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5AE372D-E02A-22A6-73E8-4C4C18B6EDB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A6657513-0A25-85FA-6402-70EAE395997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Idempotent</a:t>
            </a:r>
          </a:p>
        </p:txBody>
      </p:sp>
      <p:sp>
        <p:nvSpPr>
          <p:cNvPr id="4" name="TextBox 9">
            <a:extLst>
              <a:ext uri="{FF2B5EF4-FFF2-40B4-BE49-F238E27FC236}">
                <a16:creationId xmlns:a16="http://schemas.microsoft.com/office/drawing/2014/main" id="{10B0CDD8-AA9D-69C2-A3D4-CBC175EE6BE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29012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1BCED7-3E13-E941-796F-4C7905DBB570}"/>
              </a:ext>
            </a:extLst>
          </p:cNvPr>
          <p:cNvSpPr>
            <a:spLocks noGrp="1"/>
          </p:cNvSpPr>
          <p:nvPr>
            <p:ph idx="1"/>
          </p:nvPr>
        </p:nvSpPr>
        <p:spPr/>
        <p:txBody>
          <a:bodyPr/>
          <a:lstStyle/>
          <a:p>
            <a:r>
              <a:rPr lang="en-US" sz="1600" dirty="0"/>
              <a:t>From </a:t>
            </a:r>
            <a:r>
              <a:rPr lang="en-US" sz="1600" dirty="0" err="1"/>
              <a:t>Wikpedia</a:t>
            </a:r>
            <a:r>
              <a:rPr lang="en-US" sz="1600" dirty="0"/>
              <a:t> (</a:t>
            </a:r>
            <a:r>
              <a:rPr lang="en-US" sz="1600" dirty="0">
                <a:hlinkClick r:id="rId2"/>
              </a:rPr>
              <a:t>https://en.wikipedia.org/wiki/Idempotence</a:t>
            </a:r>
            <a:r>
              <a:rPr lang="en-US" sz="1600" dirty="0"/>
              <a:t>)</a:t>
            </a:r>
          </a:p>
          <a:p>
            <a:pPr lvl="1"/>
            <a:r>
              <a:rPr lang="en-US" sz="1400" dirty="0"/>
              <a:t>“Idempotence is the property of certain operations in mathematics and computer science whereby they can be applied multiple times without changing the result beyond the initial application.” </a:t>
            </a:r>
          </a:p>
          <a:p>
            <a:pPr lvl="1"/>
            <a:r>
              <a:rPr lang="en-US" sz="1400" dirty="0"/>
              <a:t>“In the Hypertext Transfer Protocol (HTTP), idempotence and safety are the major attributes that separate HTTP methods. Of the major HTTP methods, GET, PUT, and DELETE should be implemented in an idempotent manner according to the standard, but POST doesn't need to be. GET retrieves the state of a resource; PUT updates the state of a resource; and DELETE deletes a resource. As in the example above, reading data usually has no side effects, so it is idempotent (in fact nullipotent). Updating and deleting a given data are each usually idempotent as long as the request uniquely identifies the resource and only that resource again in the future.”</a:t>
            </a:r>
          </a:p>
          <a:p>
            <a:r>
              <a:rPr lang="en-US" sz="1600" dirty="0"/>
              <a:t>Why does this matter? Ultimately, if I do a PUT and do not get an answer, my code has no way of distinguishing between:</a:t>
            </a:r>
          </a:p>
          <a:p>
            <a:pPr lvl="1"/>
            <a:r>
              <a:rPr lang="en-US" sz="1400" dirty="0"/>
              <a:t>The request got “lost” and was not processed.</a:t>
            </a:r>
          </a:p>
          <a:p>
            <a:pPr lvl="1"/>
            <a:r>
              <a:rPr lang="en-US" sz="1400" dirty="0"/>
              <a:t>The request was processed and the response got lost.</a:t>
            </a:r>
          </a:p>
          <a:p>
            <a:pPr lvl="1"/>
            <a:r>
              <a:rPr lang="en-US" sz="1400" dirty="0"/>
              <a:t>But more fundamentally, the network is flaky and loses messages, loses responses, retransmit messages, … …</a:t>
            </a:r>
          </a:p>
        </p:txBody>
      </p:sp>
      <p:sp>
        <p:nvSpPr>
          <p:cNvPr id="3" name="Title 2">
            <a:extLst>
              <a:ext uri="{FF2B5EF4-FFF2-40B4-BE49-F238E27FC236}">
                <a16:creationId xmlns:a16="http://schemas.microsoft.com/office/drawing/2014/main" id="{BD986F23-970D-45D4-EE90-476BB6043E02}"/>
              </a:ext>
            </a:extLst>
          </p:cNvPr>
          <p:cNvSpPr>
            <a:spLocks noGrp="1"/>
          </p:cNvSpPr>
          <p:nvPr>
            <p:ph type="title"/>
          </p:nvPr>
        </p:nvSpPr>
        <p:spPr/>
        <p:txBody>
          <a:bodyPr/>
          <a:lstStyle/>
          <a:p>
            <a:r>
              <a:rPr lang="en-US" dirty="0"/>
              <a:t>Idempotent</a:t>
            </a:r>
          </a:p>
        </p:txBody>
      </p:sp>
    </p:spTree>
    <p:extLst>
      <p:ext uri="{BB962C8B-B14F-4D97-AF65-F5344CB8AC3E}">
        <p14:creationId xmlns:p14="http://schemas.microsoft.com/office/powerpoint/2010/main" val="280570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F5F562-A7C4-4BFE-E136-0057B9097B72}"/>
              </a:ext>
            </a:extLst>
          </p:cNvPr>
          <p:cNvSpPr>
            <a:spLocks noGrp="1"/>
          </p:cNvSpPr>
          <p:nvPr>
            <p:ph idx="1"/>
          </p:nvPr>
        </p:nvSpPr>
        <p:spPr>
          <a:xfrm>
            <a:off x="5067300" y="494829"/>
            <a:ext cx="3886200" cy="4038600"/>
          </a:xfrm>
        </p:spPr>
        <p:txBody>
          <a:bodyPr/>
          <a:lstStyle/>
          <a:p>
            <a:r>
              <a:rPr lang="en-US" sz="1400" dirty="0"/>
              <a:t>There are several techniques for ensuring correct implementation of idempotent processing.</a:t>
            </a:r>
          </a:p>
          <a:p>
            <a:r>
              <a:rPr lang="en-US" sz="1400" dirty="0"/>
              <a:t>Examples:</a:t>
            </a:r>
          </a:p>
          <a:p>
            <a:pPr lvl="1"/>
            <a:r>
              <a:rPr lang="en-US" sz="1200" dirty="0"/>
              <a:t>Nonce (Idempotent Key)</a:t>
            </a:r>
          </a:p>
          <a:p>
            <a:pPr lvl="1"/>
            <a:r>
              <a:rPr lang="en-US" sz="1200" dirty="0"/>
              <a:t>Condition processing based on resources current state.</a:t>
            </a:r>
          </a:p>
          <a:p>
            <a:r>
              <a:rPr lang="en-US" sz="1400" dirty="0"/>
              <a:t>Idempotent Key</a:t>
            </a:r>
            <a:br>
              <a:rPr lang="en-US" sz="1400" dirty="0"/>
            </a:br>
            <a:br>
              <a:rPr lang="en-US" sz="1400" dirty="0"/>
            </a:br>
            <a:br>
              <a:rPr lang="en-US" sz="1400" dirty="0"/>
            </a:br>
            <a:br>
              <a:rPr lang="en-US" sz="1400" dirty="0"/>
            </a:br>
            <a:br>
              <a:rPr lang="en-US" sz="1400" dirty="0"/>
            </a:br>
            <a:br>
              <a:rPr lang="en-US" sz="1400" dirty="0"/>
            </a:br>
            <a:endParaRPr lang="en-US" sz="1400" dirty="0"/>
          </a:p>
          <a:p>
            <a:pPr lvl="1"/>
            <a:r>
              <a:rPr lang="en-US" sz="1200" dirty="0"/>
              <a:t>Client generates the UUID.</a:t>
            </a:r>
          </a:p>
          <a:p>
            <a:pPr lvl="1"/>
            <a:r>
              <a:rPr lang="en-US" sz="1200" dirty="0"/>
              <a:t>If the server has not processed the key,</a:t>
            </a:r>
            <a:br>
              <a:rPr lang="en-US" sz="1200" dirty="0"/>
            </a:br>
            <a:r>
              <a:rPr lang="en-US" sz="1200" dirty="0"/>
              <a:t>process and “remember” the response.</a:t>
            </a:r>
          </a:p>
          <a:p>
            <a:pPr lvl="1"/>
            <a:r>
              <a:rPr lang="en-US" sz="1200" dirty="0"/>
              <a:t>If the server has processed the key,</a:t>
            </a:r>
            <a:br>
              <a:rPr lang="en-US" sz="1200" dirty="0"/>
            </a:br>
            <a:r>
              <a:rPr lang="en-US" sz="1200" dirty="0"/>
              <a:t>return the previous answer.</a:t>
            </a:r>
          </a:p>
          <a:p>
            <a:endParaRPr lang="en-US" sz="1400" dirty="0"/>
          </a:p>
          <a:p>
            <a:pPr marL="0" indent="0">
              <a:buNone/>
            </a:pPr>
            <a:endParaRPr lang="en-US" sz="1400" dirty="0"/>
          </a:p>
        </p:txBody>
      </p:sp>
      <p:sp>
        <p:nvSpPr>
          <p:cNvPr id="3" name="Title 2">
            <a:extLst>
              <a:ext uri="{FF2B5EF4-FFF2-40B4-BE49-F238E27FC236}">
                <a16:creationId xmlns:a16="http://schemas.microsoft.com/office/drawing/2014/main" id="{A84862FA-CEB6-D7B0-A739-7291708AD48D}"/>
              </a:ext>
            </a:extLst>
          </p:cNvPr>
          <p:cNvSpPr>
            <a:spLocks noGrp="1"/>
          </p:cNvSpPr>
          <p:nvPr>
            <p:ph type="title"/>
          </p:nvPr>
        </p:nvSpPr>
        <p:spPr/>
        <p:txBody>
          <a:bodyPr/>
          <a:lstStyle/>
          <a:p>
            <a:r>
              <a:rPr lang="en-US" dirty="0"/>
              <a:t>Idempotent</a:t>
            </a:r>
          </a:p>
        </p:txBody>
      </p:sp>
      <p:sp>
        <p:nvSpPr>
          <p:cNvPr id="5" name="TextBox 4">
            <a:extLst>
              <a:ext uri="{FF2B5EF4-FFF2-40B4-BE49-F238E27FC236}">
                <a16:creationId xmlns:a16="http://schemas.microsoft.com/office/drawing/2014/main" id="{0514D85A-549E-7F6D-56D2-621FDFF4938C}"/>
              </a:ext>
            </a:extLst>
          </p:cNvPr>
          <p:cNvSpPr txBox="1"/>
          <p:nvPr/>
        </p:nvSpPr>
        <p:spPr>
          <a:xfrm>
            <a:off x="172570" y="568010"/>
            <a:ext cx="4613880" cy="369332"/>
          </a:xfrm>
          <a:prstGeom prst="rect">
            <a:avLst/>
          </a:prstGeom>
          <a:noFill/>
        </p:spPr>
        <p:txBody>
          <a:bodyPr wrap="square">
            <a:spAutoFit/>
          </a:bodyPr>
          <a:lstStyle/>
          <a:p>
            <a:r>
              <a:rPr lang="en-US" dirty="0"/>
              <a:t>https://</a:t>
            </a:r>
            <a:r>
              <a:rPr lang="en-US" dirty="0" err="1"/>
              <a:t>restfulapi.net</a:t>
            </a:r>
            <a:r>
              <a:rPr lang="en-US" dirty="0"/>
              <a:t>/idempotent-rest-</a:t>
            </a:r>
            <a:r>
              <a:rPr lang="en-US" dirty="0" err="1"/>
              <a:t>apis</a:t>
            </a:r>
            <a:r>
              <a:rPr lang="en-US" dirty="0"/>
              <a:t>/</a:t>
            </a:r>
          </a:p>
        </p:txBody>
      </p:sp>
      <p:pic>
        <p:nvPicPr>
          <p:cNvPr id="2050" name="Picture 2">
            <a:extLst>
              <a:ext uri="{FF2B5EF4-FFF2-40B4-BE49-F238E27FC236}">
                <a16:creationId xmlns:a16="http://schemas.microsoft.com/office/drawing/2014/main" id="{4120218A-C4C0-ACFB-6DAD-4B61842AB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937342"/>
            <a:ext cx="48006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A04223-0A8B-D1B8-8A0A-F2970EF47616}"/>
              </a:ext>
            </a:extLst>
          </p:cNvPr>
          <p:cNvPicPr>
            <a:picLocks noChangeAspect="1"/>
          </p:cNvPicPr>
          <p:nvPr/>
        </p:nvPicPr>
        <p:blipFill>
          <a:blip r:embed="rId3"/>
          <a:stretch>
            <a:fillRect/>
          </a:stretch>
        </p:blipFill>
        <p:spPr>
          <a:xfrm>
            <a:off x="5486400" y="2538740"/>
            <a:ext cx="3048000" cy="1085530"/>
          </a:xfrm>
          <a:prstGeom prst="rect">
            <a:avLst/>
          </a:prstGeom>
        </p:spPr>
      </p:pic>
    </p:spTree>
    <p:extLst>
      <p:ext uri="{BB962C8B-B14F-4D97-AF65-F5344CB8AC3E}">
        <p14:creationId xmlns:p14="http://schemas.microsoft.com/office/powerpoint/2010/main" val="299836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821F-6CBD-3F41-6A35-362A835F40D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ABBF6E-8552-619C-717E-BA974BC7CB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18B66DF-BF95-9418-48DA-75CF41FDC7F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7DCA305-A054-BDAD-3C70-CFD8887158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51B6AD4-1517-4E65-A575-B08AA6FEB651}"/>
              </a:ext>
            </a:extLst>
          </p:cNvPr>
          <p:cNvSpPr txBox="1">
            <a:spLocks noChangeArrowheads="1"/>
          </p:cNvSpPr>
          <p:nvPr/>
        </p:nvSpPr>
        <p:spPr bwMode="auto">
          <a:xfrm>
            <a:off x="0" y="1804457"/>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Platform-as-a-Service</a:t>
            </a:r>
            <a:br>
              <a:rPr lang="en-US" altLang="en-US" sz="4400" i="1" dirty="0">
                <a:solidFill>
                  <a:schemeClr val="bg1"/>
                </a:solidFill>
              </a:rPr>
            </a:br>
            <a:r>
              <a:rPr lang="en-US" altLang="en-US" sz="4400" i="1" dirty="0">
                <a:solidFill>
                  <a:schemeClr val="bg1"/>
                </a:solidFill>
              </a:rPr>
              <a:t>Function-as-a-Service</a:t>
            </a:r>
          </a:p>
        </p:txBody>
      </p:sp>
      <p:sp>
        <p:nvSpPr>
          <p:cNvPr id="2" name="TextBox 9">
            <a:extLst>
              <a:ext uri="{FF2B5EF4-FFF2-40B4-BE49-F238E27FC236}">
                <a16:creationId xmlns:a16="http://schemas.microsoft.com/office/drawing/2014/main" id="{A4A6981C-BE3E-6521-039C-57060D735A6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0155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5B63-BB05-39DD-A04F-33A6C34E286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0F49705-14ED-4704-B677-6CBEBC5C7CC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330B29D-24D0-94D6-2E5B-827AD5B7EE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3DC1FDE-98EA-DDB9-E587-D6A4988FE74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5BF83428-7C59-784E-83FB-1A54BA96088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Reminder</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Context</a:t>
            </a:r>
          </a:p>
        </p:txBody>
      </p:sp>
      <p:sp>
        <p:nvSpPr>
          <p:cNvPr id="4" name="TextBox 9">
            <a:extLst>
              <a:ext uri="{FF2B5EF4-FFF2-40B4-BE49-F238E27FC236}">
                <a16:creationId xmlns:a16="http://schemas.microsoft.com/office/drawing/2014/main" id="{C6937275-84AE-FD9B-824A-1E4CDBA6069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01225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1882E-D082-B27A-A109-28881B55A8B6}"/>
              </a:ext>
            </a:extLst>
          </p:cNvPr>
          <p:cNvSpPr>
            <a:spLocks noGrp="1"/>
          </p:cNvSpPr>
          <p:nvPr>
            <p:ph idx="1"/>
          </p:nvPr>
        </p:nvSpPr>
        <p:spPr>
          <a:xfrm>
            <a:off x="73478" y="557801"/>
            <a:ext cx="8156122" cy="4071349"/>
          </a:xfrm>
        </p:spPr>
        <p:txBody>
          <a:bodyPr/>
          <a:lstStyle/>
          <a:p>
            <a:pPr>
              <a:spcBef>
                <a:spcPts val="0"/>
              </a:spcBef>
              <a:spcAft>
                <a:spcPts val="200"/>
              </a:spcAft>
            </a:pPr>
            <a:r>
              <a:rPr lang="en-US" sz="1600" dirty="0"/>
              <a:t>At the very core, you write a function or method.</a:t>
            </a:r>
          </a:p>
          <a:p>
            <a:pPr>
              <a:spcBef>
                <a:spcPts val="0"/>
              </a:spcBef>
              <a:spcAft>
                <a:spcPts val="200"/>
              </a:spcAft>
            </a:pPr>
            <a:r>
              <a:rPr lang="en-US" sz="1600" dirty="0"/>
              <a:t>A set of functions or methods become a resource.</a:t>
            </a:r>
          </a:p>
          <a:p>
            <a:pPr>
              <a:spcBef>
                <a:spcPts val="0"/>
              </a:spcBef>
              <a:spcAft>
                <a:spcPts val="200"/>
              </a:spcAft>
            </a:pPr>
            <a:r>
              <a:rPr lang="en-US" sz="1600" dirty="0"/>
              <a:t>A resource runs in a web application and uses required software, </a:t>
            </a:r>
            <a:br>
              <a:rPr lang="en-US" sz="1600" dirty="0"/>
            </a:br>
            <a:r>
              <a:rPr lang="en-US" sz="1600" dirty="0"/>
              <a:t>e. g. packages, libraries.</a:t>
            </a:r>
          </a:p>
          <a:p>
            <a:pPr>
              <a:spcBef>
                <a:spcPts val="0"/>
              </a:spcBef>
              <a:spcAft>
                <a:spcPts val="200"/>
              </a:spcAft>
            </a:pPr>
            <a:r>
              <a:rPr lang="en-US" sz="1600" dirty="0"/>
              <a:t>A web application run in some kind of container, which provides</a:t>
            </a:r>
            <a:br>
              <a:rPr lang="en-US" sz="1600" dirty="0"/>
            </a:br>
            <a:r>
              <a:rPr lang="en-US" sz="1600" dirty="0"/>
              <a:t>isolation, ensures pre-</a:t>
            </a:r>
            <a:r>
              <a:rPr lang="en-US" sz="1600" dirty="0" err="1"/>
              <a:t>reqs</a:t>
            </a:r>
            <a:r>
              <a:rPr lang="en-US" sz="1600" dirty="0"/>
              <a:t>, etc.</a:t>
            </a:r>
          </a:p>
          <a:p>
            <a:pPr>
              <a:spcBef>
                <a:spcPts val="0"/>
              </a:spcBef>
              <a:spcAft>
                <a:spcPts val="200"/>
              </a:spcAft>
            </a:pPr>
            <a:r>
              <a:rPr lang="en-US" sz="1600" dirty="0"/>
              <a:t>Containers run in an operating system.</a:t>
            </a:r>
          </a:p>
          <a:p>
            <a:pPr>
              <a:spcBef>
                <a:spcPts val="0"/>
              </a:spcBef>
              <a:spcAft>
                <a:spcPts val="200"/>
              </a:spcAft>
            </a:pPr>
            <a:r>
              <a:rPr lang="en-US" sz="1600" dirty="0"/>
              <a:t>An operating systems runs on HW, which may be a virtual machine</a:t>
            </a:r>
            <a:br>
              <a:rPr lang="en-US" sz="1600" dirty="0"/>
            </a:br>
            <a:r>
              <a:rPr lang="en-US" sz="1600" dirty="0"/>
              <a:t>and virtual resources.</a:t>
            </a:r>
          </a:p>
          <a:p>
            <a:pPr>
              <a:spcBef>
                <a:spcPts val="0"/>
              </a:spcBef>
              <a:spcAft>
                <a:spcPts val="200"/>
              </a:spcAft>
            </a:pPr>
            <a:r>
              <a:rPr lang="en-US" sz="1600" dirty="0"/>
              <a:t>Virtual resources run on hypervisors, which</a:t>
            </a:r>
          </a:p>
          <a:p>
            <a:pPr>
              <a:spcBef>
                <a:spcPts val="0"/>
              </a:spcBef>
              <a:spcAft>
                <a:spcPts val="200"/>
              </a:spcAft>
            </a:pPr>
            <a:r>
              <a:rPr lang="en-US" sz="1600" dirty="0"/>
              <a:t>Run on hardware.</a:t>
            </a:r>
          </a:p>
          <a:p>
            <a:pPr>
              <a:spcBef>
                <a:spcPts val="0"/>
              </a:spcBef>
              <a:spcAft>
                <a:spcPts val="200"/>
              </a:spcAft>
            </a:pPr>
            <a:r>
              <a:rPr lang="en-US" sz="1600" dirty="0"/>
              <a:t>This is like a </a:t>
            </a:r>
            <a:r>
              <a:rPr lang="en-US" sz="1600" i="1" dirty="0">
                <a:solidFill>
                  <a:srgbClr val="FF0000"/>
                </a:solidFill>
              </a:rPr>
              <a:t>matryoshka doll</a:t>
            </a:r>
            <a:r>
              <a:rPr lang="en-US" sz="1600" i="1" dirty="0"/>
              <a:t>. </a:t>
            </a:r>
            <a:r>
              <a:rPr lang="en-US" sz="1600" dirty="0"/>
              <a:t>Ultimately</a:t>
            </a:r>
            <a:r>
              <a:rPr lang="en-US" sz="1600" i="1" dirty="0"/>
              <a:t>, </a:t>
            </a:r>
            <a:r>
              <a:rPr lang="en-US" sz="1600" dirty="0"/>
              <a:t>I decide:</a:t>
            </a:r>
          </a:p>
          <a:p>
            <a:pPr lvl="1">
              <a:spcBef>
                <a:spcPts val="0"/>
              </a:spcBef>
              <a:spcAft>
                <a:spcPts val="200"/>
              </a:spcAft>
            </a:pPr>
            <a:r>
              <a:rPr lang="en-US" sz="1400" dirty="0"/>
              <a:t>Which level of nesting is the package I am willing to/want to produce and deploy.</a:t>
            </a:r>
          </a:p>
          <a:p>
            <a:pPr lvl="1">
              <a:spcBef>
                <a:spcPts val="0"/>
              </a:spcBef>
              <a:spcAft>
                <a:spcPts val="200"/>
              </a:spcAft>
            </a:pPr>
            <a:r>
              <a:rPr lang="en-US" sz="1400" dirty="0"/>
              <a:t>I provide that as a package/bundle and provide a declaration/manifest of what</a:t>
            </a:r>
            <a:br>
              <a:rPr lang="en-US" sz="1400" dirty="0"/>
            </a:br>
            <a:r>
              <a:rPr lang="en-US" sz="1400" dirty="0"/>
              <a:t>I want created and managed automatically for me.</a:t>
            </a:r>
          </a:p>
          <a:p>
            <a:pPr>
              <a:spcBef>
                <a:spcPts val="0"/>
              </a:spcBef>
              <a:spcAft>
                <a:spcPts val="200"/>
              </a:spcAft>
            </a:pPr>
            <a:r>
              <a:rPr lang="en-US" sz="1600" dirty="0"/>
              <a:t>This is over simplified and the boundaries blur.</a:t>
            </a:r>
          </a:p>
        </p:txBody>
      </p:sp>
      <p:sp>
        <p:nvSpPr>
          <p:cNvPr id="3" name="Title 2">
            <a:extLst>
              <a:ext uri="{FF2B5EF4-FFF2-40B4-BE49-F238E27FC236}">
                <a16:creationId xmlns:a16="http://schemas.microsoft.com/office/drawing/2014/main" id="{E01FB0C7-AAC0-BFDA-F1FF-FF012CA4208B}"/>
              </a:ext>
            </a:extLst>
          </p:cNvPr>
          <p:cNvSpPr>
            <a:spLocks noGrp="1"/>
          </p:cNvSpPr>
          <p:nvPr>
            <p:ph type="title"/>
          </p:nvPr>
        </p:nvSpPr>
        <p:spPr/>
        <p:txBody>
          <a:bodyPr/>
          <a:lstStyle/>
          <a:p>
            <a:r>
              <a:rPr lang="en-US" dirty="0"/>
              <a:t>Computer Models</a:t>
            </a:r>
          </a:p>
        </p:txBody>
      </p:sp>
      <p:sp>
        <p:nvSpPr>
          <p:cNvPr id="4" name="Rounded Rectangle 3">
            <a:extLst>
              <a:ext uri="{FF2B5EF4-FFF2-40B4-BE49-F238E27FC236}">
                <a16:creationId xmlns:a16="http://schemas.microsoft.com/office/drawing/2014/main" id="{BA2FB066-441F-B628-408C-FC0C6A314BAB}"/>
              </a:ext>
            </a:extLst>
          </p:cNvPr>
          <p:cNvSpPr/>
          <p:nvPr/>
        </p:nvSpPr>
        <p:spPr>
          <a:xfrm>
            <a:off x="6617764" y="3092269"/>
            <a:ext cx="1143000" cy="228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Function/Method</a:t>
            </a:r>
          </a:p>
        </p:txBody>
      </p:sp>
      <p:sp>
        <p:nvSpPr>
          <p:cNvPr id="5" name="Rounded Rectangle 4">
            <a:extLst>
              <a:ext uri="{FF2B5EF4-FFF2-40B4-BE49-F238E27FC236}">
                <a16:creationId xmlns:a16="http://schemas.microsoft.com/office/drawing/2014/main" id="{654A8C3F-5AF3-319A-6A4E-8580F9FA0659}"/>
              </a:ext>
            </a:extLst>
          </p:cNvPr>
          <p:cNvSpPr/>
          <p:nvPr/>
        </p:nvSpPr>
        <p:spPr>
          <a:xfrm>
            <a:off x="6541564" y="2787469"/>
            <a:ext cx="1295400" cy="609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Resource</a:t>
            </a:r>
          </a:p>
        </p:txBody>
      </p:sp>
      <p:sp>
        <p:nvSpPr>
          <p:cNvPr id="6" name="Rounded Rectangle 5">
            <a:extLst>
              <a:ext uri="{FF2B5EF4-FFF2-40B4-BE49-F238E27FC236}">
                <a16:creationId xmlns:a16="http://schemas.microsoft.com/office/drawing/2014/main" id="{ED8B6157-86F4-6927-E613-01A5D4BB04A2}"/>
              </a:ext>
            </a:extLst>
          </p:cNvPr>
          <p:cNvSpPr/>
          <p:nvPr/>
        </p:nvSpPr>
        <p:spPr>
          <a:xfrm>
            <a:off x="6454483" y="2044519"/>
            <a:ext cx="1676399" cy="1352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Container</a:t>
            </a:r>
          </a:p>
        </p:txBody>
      </p:sp>
      <p:sp>
        <p:nvSpPr>
          <p:cNvPr id="7" name="Rounded Rectangle 6">
            <a:extLst>
              <a:ext uri="{FF2B5EF4-FFF2-40B4-BE49-F238E27FC236}">
                <a16:creationId xmlns:a16="http://schemas.microsoft.com/office/drawing/2014/main" id="{B2E1516B-B6A2-E573-4EF6-08A6B2C44060}"/>
              </a:ext>
            </a:extLst>
          </p:cNvPr>
          <p:cNvSpPr/>
          <p:nvPr/>
        </p:nvSpPr>
        <p:spPr>
          <a:xfrm>
            <a:off x="6492584" y="2425519"/>
            <a:ext cx="1600199" cy="971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Web Application</a:t>
            </a:r>
          </a:p>
        </p:txBody>
      </p:sp>
      <p:sp>
        <p:nvSpPr>
          <p:cNvPr id="8" name="Rounded Rectangle 7">
            <a:extLst>
              <a:ext uri="{FF2B5EF4-FFF2-40B4-BE49-F238E27FC236}">
                <a16:creationId xmlns:a16="http://schemas.microsoft.com/office/drawing/2014/main" id="{489D1B93-F5F1-6CE8-352D-83A75FB04D0E}"/>
              </a:ext>
            </a:extLst>
          </p:cNvPr>
          <p:cNvSpPr/>
          <p:nvPr/>
        </p:nvSpPr>
        <p:spPr>
          <a:xfrm>
            <a:off x="6446313" y="1663519"/>
            <a:ext cx="1904999" cy="1752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Operating System</a:t>
            </a:r>
          </a:p>
        </p:txBody>
      </p:sp>
      <p:sp>
        <p:nvSpPr>
          <p:cNvPr id="9" name="Rounded Rectangle 8">
            <a:extLst>
              <a:ext uri="{FF2B5EF4-FFF2-40B4-BE49-F238E27FC236}">
                <a16:creationId xmlns:a16="http://schemas.microsoft.com/office/drawing/2014/main" id="{CC59B0D3-5419-2503-CE93-665DAB33992B}"/>
              </a:ext>
            </a:extLst>
          </p:cNvPr>
          <p:cNvSpPr/>
          <p:nvPr/>
        </p:nvSpPr>
        <p:spPr>
          <a:xfrm>
            <a:off x="6446313" y="1282519"/>
            <a:ext cx="2095502" cy="21549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Virtual Machine</a:t>
            </a:r>
          </a:p>
        </p:txBody>
      </p:sp>
      <p:sp>
        <p:nvSpPr>
          <p:cNvPr id="10" name="Rounded Rectangle 9">
            <a:extLst>
              <a:ext uri="{FF2B5EF4-FFF2-40B4-BE49-F238E27FC236}">
                <a16:creationId xmlns:a16="http://schemas.microsoft.com/office/drawing/2014/main" id="{7CE8D720-4AD8-96CD-A87B-BB0A74E84D76}"/>
              </a:ext>
            </a:extLst>
          </p:cNvPr>
          <p:cNvSpPr/>
          <p:nvPr/>
        </p:nvSpPr>
        <p:spPr>
          <a:xfrm>
            <a:off x="6446312" y="901519"/>
            <a:ext cx="2228852" cy="2514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Hypervisor</a:t>
            </a:r>
          </a:p>
        </p:txBody>
      </p:sp>
      <p:sp>
        <p:nvSpPr>
          <p:cNvPr id="11" name="Rounded Rectangle 10">
            <a:extLst>
              <a:ext uri="{FF2B5EF4-FFF2-40B4-BE49-F238E27FC236}">
                <a16:creationId xmlns:a16="http://schemas.microsoft.com/office/drawing/2014/main" id="{B8AE5B87-CC02-B39F-75E1-344A85744F44}"/>
              </a:ext>
            </a:extLst>
          </p:cNvPr>
          <p:cNvSpPr/>
          <p:nvPr/>
        </p:nvSpPr>
        <p:spPr>
          <a:xfrm>
            <a:off x="6446312" y="444319"/>
            <a:ext cx="2381252" cy="29931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Hardware</a:t>
            </a:r>
          </a:p>
        </p:txBody>
      </p:sp>
      <p:pic>
        <p:nvPicPr>
          <p:cNvPr id="12" name="Picture 11">
            <a:extLst>
              <a:ext uri="{FF2B5EF4-FFF2-40B4-BE49-F238E27FC236}">
                <a16:creationId xmlns:a16="http://schemas.microsoft.com/office/drawing/2014/main" id="{400EFDE7-C287-3884-7895-37D03831FF4A}"/>
              </a:ext>
            </a:extLst>
          </p:cNvPr>
          <p:cNvPicPr>
            <a:picLocks noChangeAspect="1"/>
          </p:cNvPicPr>
          <p:nvPr/>
        </p:nvPicPr>
        <p:blipFill>
          <a:blip r:embed="rId2"/>
          <a:stretch>
            <a:fillRect/>
          </a:stretch>
        </p:blipFill>
        <p:spPr>
          <a:xfrm>
            <a:off x="7130436" y="3604292"/>
            <a:ext cx="1679679" cy="981407"/>
          </a:xfrm>
          <a:prstGeom prst="rect">
            <a:avLst/>
          </a:prstGeom>
          <a:ln w="38100">
            <a:solidFill>
              <a:srgbClr val="FF0000"/>
            </a:solidFill>
          </a:ln>
        </p:spPr>
      </p:pic>
    </p:spTree>
    <p:extLst>
      <p:ext uri="{BB962C8B-B14F-4D97-AF65-F5344CB8AC3E}">
        <p14:creationId xmlns:p14="http://schemas.microsoft.com/office/powerpoint/2010/main" val="178576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E1D1-22C0-2589-69C1-09D5C49F5BD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6A7CD50-A4D9-6E5F-D395-9778260BE1F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0B6620F1-C791-ED24-7752-68D99FF143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D2B44CC-434E-8EF2-1709-B0E6A090D96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D11E239-2CE2-774A-F8B9-8B4019D5B317}"/>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Platform-as-a-Service</a:t>
            </a:r>
          </a:p>
        </p:txBody>
      </p:sp>
      <p:sp>
        <p:nvSpPr>
          <p:cNvPr id="4" name="TextBox 9">
            <a:extLst>
              <a:ext uri="{FF2B5EF4-FFF2-40B4-BE49-F238E27FC236}">
                <a16:creationId xmlns:a16="http://schemas.microsoft.com/office/drawing/2014/main" id="{794F4106-C6E4-BAFC-C0CA-9AE60A3CEDA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23330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7C92E-1D3B-C396-77E9-D9D3F3422C9A}"/>
              </a:ext>
            </a:extLst>
          </p:cNvPr>
          <p:cNvSpPr>
            <a:spLocks noGrp="1"/>
          </p:cNvSpPr>
          <p:nvPr>
            <p:ph type="title"/>
          </p:nvPr>
        </p:nvSpPr>
        <p:spPr/>
        <p:txBody>
          <a:bodyPr/>
          <a:lstStyle/>
          <a:p>
            <a:r>
              <a:rPr lang="en-US" dirty="0"/>
              <a:t>PaaS</a:t>
            </a:r>
          </a:p>
        </p:txBody>
      </p:sp>
      <p:pic>
        <p:nvPicPr>
          <p:cNvPr id="4" name="Picture 3">
            <a:extLst>
              <a:ext uri="{FF2B5EF4-FFF2-40B4-BE49-F238E27FC236}">
                <a16:creationId xmlns:a16="http://schemas.microsoft.com/office/drawing/2014/main" id="{95642627-B1E0-4829-4CCD-18A394D57E37}"/>
              </a:ext>
            </a:extLst>
          </p:cNvPr>
          <p:cNvPicPr>
            <a:picLocks noChangeAspect="1"/>
          </p:cNvPicPr>
          <p:nvPr/>
        </p:nvPicPr>
        <p:blipFill>
          <a:blip r:embed="rId2"/>
          <a:stretch>
            <a:fillRect/>
          </a:stretch>
        </p:blipFill>
        <p:spPr>
          <a:xfrm>
            <a:off x="172570" y="561975"/>
            <a:ext cx="4082975" cy="4019550"/>
          </a:xfrm>
          <a:prstGeom prst="rect">
            <a:avLst/>
          </a:prstGeom>
        </p:spPr>
      </p:pic>
      <p:sp>
        <p:nvSpPr>
          <p:cNvPr id="6" name="TextBox 5">
            <a:extLst>
              <a:ext uri="{FF2B5EF4-FFF2-40B4-BE49-F238E27FC236}">
                <a16:creationId xmlns:a16="http://schemas.microsoft.com/office/drawing/2014/main" id="{3FDA3B74-89BA-26DC-E7D0-1FBE4688CA18}"/>
              </a:ext>
            </a:extLst>
          </p:cNvPr>
          <p:cNvSpPr txBox="1"/>
          <p:nvPr/>
        </p:nvSpPr>
        <p:spPr>
          <a:xfrm>
            <a:off x="150466" y="895350"/>
            <a:ext cx="4613880" cy="230832"/>
          </a:xfrm>
          <a:prstGeom prst="rect">
            <a:avLst/>
          </a:prstGeom>
          <a:noFill/>
        </p:spPr>
        <p:txBody>
          <a:bodyPr wrap="square">
            <a:spAutoFit/>
          </a:bodyPr>
          <a:lstStyle/>
          <a:p>
            <a:r>
              <a:rPr lang="en-US" sz="900" dirty="0">
                <a:solidFill>
                  <a:srgbClr val="0070C0"/>
                </a:solidFill>
              </a:rPr>
              <a:t>https://</a:t>
            </a:r>
            <a:r>
              <a:rPr lang="en-US" sz="900" dirty="0" err="1">
                <a:solidFill>
                  <a:srgbClr val="0070C0"/>
                </a:solidFill>
              </a:rPr>
              <a:t>expertinsights.com</a:t>
            </a:r>
            <a:r>
              <a:rPr lang="en-US" sz="900" dirty="0">
                <a:solidFill>
                  <a:srgbClr val="0070C0"/>
                </a:solidFill>
              </a:rPr>
              <a:t>/insights/the-top-platform-as-a-service-</a:t>
            </a:r>
            <a:r>
              <a:rPr lang="en-US" sz="900" dirty="0" err="1">
                <a:solidFill>
                  <a:srgbClr val="0070C0"/>
                </a:solidFill>
              </a:rPr>
              <a:t>paas</a:t>
            </a:r>
            <a:r>
              <a:rPr lang="en-US" sz="900" dirty="0">
                <a:solidFill>
                  <a:srgbClr val="0070C0"/>
                </a:solidFill>
              </a:rPr>
              <a:t>-solutions/</a:t>
            </a:r>
          </a:p>
        </p:txBody>
      </p:sp>
      <p:pic>
        <p:nvPicPr>
          <p:cNvPr id="3074" name="Picture 2">
            <a:extLst>
              <a:ext uri="{FF2B5EF4-FFF2-40B4-BE49-F238E27FC236}">
                <a16:creationId xmlns:a16="http://schemas.microsoft.com/office/drawing/2014/main" id="{D35843B9-004A-8003-81E0-D85747F32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561975"/>
            <a:ext cx="3474773" cy="3943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A230A1-8DBE-DBEF-2FC1-3DE8790E7DF6}"/>
              </a:ext>
            </a:extLst>
          </p:cNvPr>
          <p:cNvSpPr txBox="1"/>
          <p:nvPr/>
        </p:nvSpPr>
        <p:spPr>
          <a:xfrm>
            <a:off x="4505884" y="4505325"/>
            <a:ext cx="4613880" cy="200055"/>
          </a:xfrm>
          <a:prstGeom prst="rect">
            <a:avLst/>
          </a:prstGeom>
          <a:noFill/>
        </p:spPr>
        <p:txBody>
          <a:bodyPr wrap="square">
            <a:spAutoFit/>
          </a:bodyPr>
          <a:lstStyle/>
          <a:p>
            <a:r>
              <a:rPr lang="en-US" sz="700" dirty="0"/>
              <a:t>https://</a:t>
            </a:r>
            <a:r>
              <a:rPr lang="en-US" sz="700" dirty="0" err="1"/>
              <a:t>www.techtarget.com</a:t>
            </a:r>
            <a:r>
              <a:rPr lang="en-US" sz="700" dirty="0"/>
              <a:t>/</a:t>
            </a:r>
            <a:r>
              <a:rPr lang="en-US" sz="700" dirty="0" err="1"/>
              <a:t>searchcloudcomputing</a:t>
            </a:r>
            <a:r>
              <a:rPr lang="en-US" sz="700" dirty="0"/>
              <a:t>/feature/Top-10-PaaS-providers-and-what-they-offer-you</a:t>
            </a:r>
          </a:p>
        </p:txBody>
      </p:sp>
      <p:sp>
        <p:nvSpPr>
          <p:cNvPr id="9" name="Rounded Rectangle 8">
            <a:extLst>
              <a:ext uri="{FF2B5EF4-FFF2-40B4-BE49-F238E27FC236}">
                <a16:creationId xmlns:a16="http://schemas.microsoft.com/office/drawing/2014/main" id="{708A83F7-A515-C5D9-44A2-5B7A3DD6097F}"/>
              </a:ext>
            </a:extLst>
          </p:cNvPr>
          <p:cNvSpPr/>
          <p:nvPr/>
        </p:nvSpPr>
        <p:spPr>
          <a:xfrm>
            <a:off x="2214057" y="1271430"/>
            <a:ext cx="2952794" cy="175653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The concept is common and widely used.</a:t>
            </a:r>
          </a:p>
          <a:p>
            <a:pPr marL="285750" indent="-285750">
              <a:buFont typeface="Arial" panose="020B0604020202020204" pitchFamily="34" charset="0"/>
              <a:buChar char="•"/>
            </a:pPr>
            <a:r>
              <a:rPr lang="en-US" dirty="0"/>
              <a:t>I have no idea if these lists are correct.</a:t>
            </a:r>
          </a:p>
          <a:p>
            <a:pPr marL="285750" indent="-285750">
              <a:buFont typeface="Arial" panose="020B0604020202020204" pitchFamily="34" charset="0"/>
              <a:buChar char="•"/>
            </a:pPr>
            <a:r>
              <a:rPr lang="en-US" dirty="0"/>
              <a:t>There are subtle differences in the terms.</a:t>
            </a:r>
          </a:p>
        </p:txBody>
      </p:sp>
    </p:spTree>
    <p:extLst>
      <p:ext uri="{BB962C8B-B14F-4D97-AF65-F5344CB8AC3E}">
        <p14:creationId xmlns:p14="http://schemas.microsoft.com/office/powerpoint/2010/main" val="2799052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52B5E-0357-B54A-28DC-0D4CE2412B52}"/>
              </a:ext>
            </a:extLst>
          </p:cNvPr>
          <p:cNvSpPr>
            <a:spLocks noGrp="1"/>
          </p:cNvSpPr>
          <p:nvPr>
            <p:ph type="title"/>
          </p:nvPr>
        </p:nvSpPr>
        <p:spPr/>
        <p:txBody>
          <a:bodyPr/>
          <a:lstStyle/>
          <a:p>
            <a:r>
              <a:rPr lang="en-US" dirty="0"/>
              <a:t>Elastic Beanstalk</a:t>
            </a:r>
          </a:p>
        </p:txBody>
      </p:sp>
      <p:pic>
        <p:nvPicPr>
          <p:cNvPr id="4" name="Picture 2">
            <a:extLst>
              <a:ext uri="{FF2B5EF4-FFF2-40B4-BE49-F238E27FC236}">
                <a16:creationId xmlns:a16="http://schemas.microsoft.com/office/drawing/2014/main" id="{E723252D-E08A-D884-D90F-EEE4E0160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1435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28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CAE5D8E-0855-A2CD-5BBD-F98998E6964E}"/>
              </a:ext>
            </a:extLst>
          </p:cNvPr>
          <p:cNvSpPr>
            <a:spLocks noGrp="1"/>
          </p:cNvSpPr>
          <p:nvPr>
            <p:ph idx="1"/>
          </p:nvPr>
        </p:nvSpPr>
        <p:spPr>
          <a:xfrm>
            <a:off x="4045920" y="552450"/>
            <a:ext cx="4893484" cy="4038600"/>
          </a:xfrm>
        </p:spPr>
        <p:txBody>
          <a:bodyPr/>
          <a:lstStyle/>
          <a:p>
            <a:r>
              <a:rPr lang="en-US" sz="1600" dirty="0">
                <a:solidFill>
                  <a:srgbClr val="FF0000"/>
                </a:solidFill>
              </a:rPr>
              <a:t>In this simple example, the application is:</a:t>
            </a:r>
          </a:p>
          <a:p>
            <a:pPr lvl="1"/>
            <a:r>
              <a:rPr lang="en-US" sz="1400" dirty="0">
                <a:solidFill>
                  <a:srgbClr val="FF0000"/>
                </a:solidFill>
              </a:rPr>
              <a:t>/static/</a:t>
            </a:r>
            <a:r>
              <a:rPr lang="en-US" sz="1400" dirty="0" err="1">
                <a:solidFill>
                  <a:srgbClr val="FF0000"/>
                </a:solidFill>
              </a:rPr>
              <a:t>script.js</a:t>
            </a:r>
            <a:r>
              <a:rPr lang="en-US" sz="1400" dirty="0">
                <a:solidFill>
                  <a:srgbClr val="FF0000"/>
                </a:solidFill>
              </a:rPr>
              <a:t>, /static/</a:t>
            </a:r>
            <a:r>
              <a:rPr lang="en-US" sz="1400" dirty="0" err="1">
                <a:solidFill>
                  <a:srgbClr val="FF0000"/>
                </a:solidFill>
              </a:rPr>
              <a:t>style.css</a:t>
            </a:r>
            <a:endParaRPr lang="en-US" sz="1400" dirty="0">
              <a:solidFill>
                <a:srgbClr val="FF0000"/>
              </a:solidFill>
            </a:endParaRPr>
          </a:p>
          <a:p>
            <a:pPr lvl="1"/>
            <a:r>
              <a:rPr lang="en-US" sz="1400" dirty="0">
                <a:solidFill>
                  <a:srgbClr val="FF0000"/>
                </a:solidFill>
              </a:rPr>
              <a:t>/templates/</a:t>
            </a:r>
            <a:r>
              <a:rPr lang="en-US" sz="1400" dirty="0" err="1">
                <a:solidFill>
                  <a:srgbClr val="FF0000"/>
                </a:solidFill>
              </a:rPr>
              <a:t>index.html</a:t>
            </a:r>
            <a:endParaRPr lang="en-US" sz="1400" dirty="0">
              <a:solidFill>
                <a:srgbClr val="FF0000"/>
              </a:solidFill>
            </a:endParaRPr>
          </a:p>
          <a:p>
            <a:pPr lvl="1"/>
            <a:r>
              <a:rPr lang="en-US" sz="1400" dirty="0" err="1">
                <a:solidFill>
                  <a:srgbClr val="FF0000"/>
                </a:solidFill>
              </a:rPr>
              <a:t>main.py</a:t>
            </a:r>
            <a:endParaRPr lang="en-US" sz="1400" dirty="0">
              <a:solidFill>
                <a:srgbClr val="FF0000"/>
              </a:solidFill>
            </a:endParaRPr>
          </a:p>
          <a:p>
            <a:r>
              <a:rPr lang="en-US" sz="1600" dirty="0"/>
              <a:t>The directory/folder as a whole is the “deployment package” or the “inner doll.”</a:t>
            </a:r>
          </a:p>
          <a:p>
            <a:r>
              <a:rPr lang="en-US" sz="1600" dirty="0"/>
              <a:t>The declaration of what is needed from the encapsulating/containing dolls is in:</a:t>
            </a:r>
          </a:p>
          <a:p>
            <a:pPr lvl="1"/>
            <a:r>
              <a:rPr lang="en-US" sz="1400" dirty="0"/>
              <a:t>requirements</a:t>
            </a:r>
          </a:p>
          <a:p>
            <a:pPr lvl="1"/>
            <a:r>
              <a:rPr lang="en-US" sz="1400" dirty="0" err="1"/>
              <a:t>app.yaml</a:t>
            </a:r>
            <a:endParaRPr lang="en-US" sz="1400" dirty="0"/>
          </a:p>
          <a:p>
            <a:r>
              <a:rPr lang="en-US" sz="1600" dirty="0"/>
              <a:t>The deployment:</a:t>
            </a:r>
          </a:p>
          <a:p>
            <a:pPr lvl="1"/>
            <a:r>
              <a:rPr lang="en-US" sz="1400" dirty="0"/>
              <a:t>Zips the files into a package.</a:t>
            </a:r>
          </a:p>
          <a:p>
            <a:pPr lvl="1"/>
            <a:r>
              <a:rPr lang="en-US" sz="1400" dirty="0"/>
              <a:t>Uploads.</a:t>
            </a:r>
          </a:p>
          <a:p>
            <a:pPr lvl="1"/>
            <a:r>
              <a:rPr lang="en-US" sz="1400" dirty="0"/>
              <a:t>Triggers a build and deployment workflow.</a:t>
            </a:r>
          </a:p>
          <a:p>
            <a:pPr lvl="1"/>
            <a:r>
              <a:rPr lang="en-US" sz="1400" dirty="0"/>
              <a:t>You can do with with the </a:t>
            </a:r>
            <a:r>
              <a:rPr lang="en-US" sz="1400" dirty="0" err="1"/>
              <a:t>gcloud</a:t>
            </a:r>
            <a:r>
              <a:rPr lang="en-US" sz="1400" dirty="0"/>
              <a:t> cli.</a:t>
            </a:r>
          </a:p>
          <a:p>
            <a:endParaRPr lang="en-US" sz="1600" dirty="0"/>
          </a:p>
        </p:txBody>
      </p:sp>
      <p:sp>
        <p:nvSpPr>
          <p:cNvPr id="3" name="Title 2">
            <a:extLst>
              <a:ext uri="{FF2B5EF4-FFF2-40B4-BE49-F238E27FC236}">
                <a16:creationId xmlns:a16="http://schemas.microsoft.com/office/drawing/2014/main" id="{7D2DB3DD-D2B9-9DE6-67B3-FE1AA5A21DED}"/>
              </a:ext>
            </a:extLst>
          </p:cNvPr>
          <p:cNvSpPr>
            <a:spLocks noGrp="1"/>
          </p:cNvSpPr>
          <p:nvPr>
            <p:ph type="title"/>
          </p:nvPr>
        </p:nvSpPr>
        <p:spPr/>
        <p:txBody>
          <a:bodyPr/>
          <a:lstStyle/>
          <a:p>
            <a:r>
              <a:rPr lang="en-US" dirty="0"/>
              <a:t>Google Cloud App Engine</a:t>
            </a:r>
          </a:p>
        </p:txBody>
      </p:sp>
      <p:pic>
        <p:nvPicPr>
          <p:cNvPr id="5122" name="Picture 2" descr="Web Application on Google App Engine">
            <a:extLst>
              <a:ext uri="{FF2B5EF4-FFF2-40B4-BE49-F238E27FC236}">
                <a16:creationId xmlns:a16="http://schemas.microsoft.com/office/drawing/2014/main" id="{0F0A37A5-3082-DF8C-7885-A2C0C7886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813651"/>
            <a:ext cx="3657600" cy="18141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901FE9-1C20-2551-74F3-7CB61CBAC9E2}"/>
              </a:ext>
            </a:extLst>
          </p:cNvPr>
          <p:cNvSpPr txBox="1"/>
          <p:nvPr/>
        </p:nvSpPr>
        <p:spPr>
          <a:xfrm>
            <a:off x="451298" y="444319"/>
            <a:ext cx="3100144" cy="369332"/>
          </a:xfrm>
          <a:prstGeom prst="rect">
            <a:avLst/>
          </a:prstGeom>
          <a:noFill/>
        </p:spPr>
        <p:txBody>
          <a:bodyPr wrap="none" rtlCol="0">
            <a:spAutoFit/>
          </a:bodyPr>
          <a:lstStyle/>
          <a:p>
            <a:r>
              <a:rPr lang="en-US" dirty="0"/>
              <a:t>Larger Application Architecture</a:t>
            </a:r>
          </a:p>
        </p:txBody>
      </p:sp>
      <p:pic>
        <p:nvPicPr>
          <p:cNvPr id="5" name="Picture 4">
            <a:extLst>
              <a:ext uri="{FF2B5EF4-FFF2-40B4-BE49-F238E27FC236}">
                <a16:creationId xmlns:a16="http://schemas.microsoft.com/office/drawing/2014/main" id="{C97178A3-3B38-8D32-D93D-36170BB74044}"/>
              </a:ext>
            </a:extLst>
          </p:cNvPr>
          <p:cNvPicPr>
            <a:picLocks noChangeAspect="1"/>
          </p:cNvPicPr>
          <p:nvPr/>
        </p:nvPicPr>
        <p:blipFill>
          <a:blip r:embed="rId3"/>
          <a:stretch>
            <a:fillRect/>
          </a:stretch>
        </p:blipFill>
        <p:spPr>
          <a:xfrm>
            <a:off x="838200" y="2571750"/>
            <a:ext cx="2594286" cy="2086188"/>
          </a:xfrm>
          <a:prstGeom prst="rect">
            <a:avLst/>
          </a:prstGeom>
        </p:spPr>
      </p:pic>
      <p:sp>
        <p:nvSpPr>
          <p:cNvPr id="6" name="Rounded Rectangle 5">
            <a:extLst>
              <a:ext uri="{FF2B5EF4-FFF2-40B4-BE49-F238E27FC236}">
                <a16:creationId xmlns:a16="http://schemas.microsoft.com/office/drawing/2014/main" id="{937761D8-E69B-3A42-3B28-18CF302BE41D}"/>
              </a:ext>
            </a:extLst>
          </p:cNvPr>
          <p:cNvSpPr/>
          <p:nvPr/>
        </p:nvSpPr>
        <p:spPr>
          <a:xfrm>
            <a:off x="990600" y="2876550"/>
            <a:ext cx="914400" cy="7620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F1A3E5B-774F-7498-6D9E-272F35CBB37C}"/>
              </a:ext>
            </a:extLst>
          </p:cNvPr>
          <p:cNvSpPr/>
          <p:nvPr/>
        </p:nvSpPr>
        <p:spPr>
          <a:xfrm>
            <a:off x="990600" y="3887254"/>
            <a:ext cx="914400" cy="20849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413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27C475E-9710-62AC-CEBA-FF926CE0E80F}"/>
              </a:ext>
            </a:extLst>
          </p:cNvPr>
          <p:cNvSpPr>
            <a:spLocks noGrp="1"/>
          </p:cNvSpPr>
          <p:nvPr>
            <p:ph idx="1"/>
          </p:nvPr>
        </p:nvSpPr>
        <p:spPr>
          <a:xfrm>
            <a:off x="152400" y="3460930"/>
            <a:ext cx="8839200" cy="1168219"/>
          </a:xfrm>
        </p:spPr>
        <p:txBody>
          <a:bodyPr/>
          <a:lstStyle/>
          <a:p>
            <a:r>
              <a:rPr lang="en-US" dirty="0"/>
              <a:t>Cloud Run (</a:t>
            </a:r>
            <a:r>
              <a:rPr lang="en-US" dirty="0">
                <a:hlinkClick r:id="rId2"/>
              </a:rPr>
              <a:t>https://cloud.google.com/run/docs/overview/what-is-cloud-run?hl=en</a:t>
            </a:r>
            <a:r>
              <a:rPr lang="en-US" dirty="0"/>
              <a:t>) is</a:t>
            </a:r>
            <a:br>
              <a:rPr lang="en-US" dirty="0"/>
            </a:br>
            <a:r>
              <a:rPr lang="en-US" dirty="0"/>
              <a:t>similar but uses containers and a container registry.</a:t>
            </a:r>
          </a:p>
          <a:p>
            <a:r>
              <a:rPr lang="en-US" dirty="0"/>
              <a:t>AWS Elastic Beanstalk added a similar model as containers became more common.</a:t>
            </a:r>
          </a:p>
        </p:txBody>
      </p:sp>
      <p:sp>
        <p:nvSpPr>
          <p:cNvPr id="3" name="Title 2">
            <a:extLst>
              <a:ext uri="{FF2B5EF4-FFF2-40B4-BE49-F238E27FC236}">
                <a16:creationId xmlns:a16="http://schemas.microsoft.com/office/drawing/2014/main" id="{1F7B98BB-558E-C392-16AD-D7447A3A3DAC}"/>
              </a:ext>
            </a:extLst>
          </p:cNvPr>
          <p:cNvSpPr>
            <a:spLocks noGrp="1"/>
          </p:cNvSpPr>
          <p:nvPr>
            <p:ph type="title"/>
          </p:nvPr>
        </p:nvSpPr>
        <p:spPr/>
        <p:txBody>
          <a:bodyPr/>
          <a:lstStyle/>
          <a:p>
            <a:r>
              <a:rPr lang="en-US" dirty="0"/>
              <a:t>Cloud Run</a:t>
            </a:r>
          </a:p>
        </p:txBody>
      </p:sp>
      <p:pic>
        <p:nvPicPr>
          <p:cNvPr id="4098" name="Picture 2">
            <a:extLst>
              <a:ext uri="{FF2B5EF4-FFF2-40B4-BE49-F238E27FC236}">
                <a16:creationId xmlns:a16="http://schemas.microsoft.com/office/drawing/2014/main" id="{EA950FB7-BF75-2C5F-FEC8-08C1729F6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4126"/>
            <a:ext cx="3866030" cy="18195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A2BA84A-7F7D-C33F-85D7-6BD56CE9D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980" y="514350"/>
            <a:ext cx="430062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D5E110-0B2F-72B7-98CB-FDD6FD4402E3}"/>
              </a:ext>
            </a:extLst>
          </p:cNvPr>
          <p:cNvPicPr>
            <a:picLocks noChangeAspect="1"/>
          </p:cNvPicPr>
          <p:nvPr/>
        </p:nvPicPr>
        <p:blipFill>
          <a:blip r:embed="rId5"/>
          <a:stretch>
            <a:fillRect/>
          </a:stretch>
        </p:blipFill>
        <p:spPr>
          <a:xfrm>
            <a:off x="381000" y="536598"/>
            <a:ext cx="3003550" cy="1189048"/>
          </a:xfrm>
          <a:prstGeom prst="rect">
            <a:avLst/>
          </a:prstGeom>
        </p:spPr>
      </p:pic>
    </p:spTree>
    <p:extLst>
      <p:ext uri="{BB962C8B-B14F-4D97-AF65-F5344CB8AC3E}">
        <p14:creationId xmlns:p14="http://schemas.microsoft.com/office/powerpoint/2010/main" val="306926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a:xfrm>
            <a:off x="86284" y="590550"/>
            <a:ext cx="8839200" cy="3848100"/>
          </a:xfrm>
        </p:spPr>
        <p:txBody>
          <a:bodyPr/>
          <a:lstStyle/>
          <a:p>
            <a:pPr>
              <a:spcBef>
                <a:spcPts val="0"/>
              </a:spcBef>
              <a:spcAft>
                <a:spcPts val="0"/>
              </a:spcAft>
            </a:pPr>
            <a:r>
              <a:rPr lang="en-US" sz="1600" dirty="0"/>
              <a:t>A note on grading.</a:t>
            </a:r>
          </a:p>
          <a:p>
            <a:pPr>
              <a:spcBef>
                <a:spcPts val="0"/>
              </a:spcBef>
              <a:spcAft>
                <a:spcPts val="0"/>
              </a:spcAft>
            </a:pPr>
            <a:r>
              <a:rPr lang="en-US" sz="1600" dirty="0"/>
              <a:t>REST continued:</a:t>
            </a:r>
          </a:p>
          <a:p>
            <a:pPr lvl="1">
              <a:spcBef>
                <a:spcPts val="0"/>
              </a:spcBef>
              <a:spcAft>
                <a:spcPts val="0"/>
              </a:spcAft>
            </a:pPr>
            <a:r>
              <a:rPr lang="en-US" sz="1400" dirty="0"/>
              <a:t>Review principals of REST and HATEOAS</a:t>
            </a:r>
          </a:p>
          <a:p>
            <a:pPr lvl="1">
              <a:spcBef>
                <a:spcPts val="0"/>
              </a:spcBef>
              <a:spcAft>
                <a:spcPts val="0"/>
              </a:spcAft>
            </a:pPr>
            <a:r>
              <a:rPr lang="en-US" sz="1400" dirty="0"/>
              <a:t>Idempotent</a:t>
            </a:r>
          </a:p>
          <a:p>
            <a:pPr lvl="1">
              <a:spcBef>
                <a:spcPts val="0"/>
              </a:spcBef>
              <a:spcAft>
                <a:spcPts val="0"/>
              </a:spcAft>
            </a:pPr>
            <a:r>
              <a:rPr lang="en-US" sz="1400" dirty="0"/>
              <a:t>Linked resources </a:t>
            </a:r>
            <a:r>
              <a:rPr lang="en-US" sz="1400" dirty="0">
                <a:sym typeface="Wingdings" pitchFamily="2" charset="2"/>
              </a:rPr>
              <a:t> </a:t>
            </a:r>
            <a:r>
              <a:rPr lang="en-US" sz="1400" dirty="0"/>
              <a:t>Initial motivation for </a:t>
            </a:r>
            <a:r>
              <a:rPr lang="en-US" sz="1400" dirty="0" err="1"/>
              <a:t>GraphQL</a:t>
            </a:r>
            <a:endParaRPr lang="en-US" sz="1400" dirty="0"/>
          </a:p>
          <a:p>
            <a:pPr>
              <a:spcBef>
                <a:spcPts val="0"/>
              </a:spcBef>
              <a:spcAft>
                <a:spcPts val="0"/>
              </a:spcAft>
            </a:pPr>
            <a:r>
              <a:rPr lang="en-US" sz="1600" dirty="0"/>
              <a:t>Platform-as-a-Service, Function-as-a-Service</a:t>
            </a:r>
          </a:p>
          <a:p>
            <a:pPr lvl="1">
              <a:spcBef>
                <a:spcPts val="0"/>
              </a:spcBef>
              <a:spcAft>
                <a:spcPts val="0"/>
              </a:spcAft>
            </a:pPr>
            <a:r>
              <a:rPr lang="en-US" sz="1400" dirty="0"/>
              <a:t>Nested doll model</a:t>
            </a:r>
          </a:p>
          <a:p>
            <a:pPr lvl="1">
              <a:spcBef>
                <a:spcPts val="0"/>
              </a:spcBef>
              <a:spcAft>
                <a:spcPts val="0"/>
              </a:spcAft>
            </a:pPr>
            <a:r>
              <a:rPr lang="en-US" sz="1400" dirty="0"/>
              <a:t>PaaS overview</a:t>
            </a:r>
          </a:p>
          <a:p>
            <a:pPr lvl="1">
              <a:spcBef>
                <a:spcPts val="0"/>
              </a:spcBef>
              <a:spcAft>
                <a:spcPts val="0"/>
              </a:spcAft>
            </a:pPr>
            <a:r>
              <a:rPr lang="en-US" sz="1400" dirty="0" err="1"/>
              <a:t>FaaS</a:t>
            </a:r>
            <a:r>
              <a:rPr lang="en-US" sz="1400" dirty="0"/>
              <a:t> overview</a:t>
            </a:r>
          </a:p>
          <a:p>
            <a:pPr>
              <a:spcBef>
                <a:spcPts val="0"/>
              </a:spcBef>
              <a:spcAft>
                <a:spcPts val="0"/>
              </a:spcAft>
            </a:pPr>
            <a:r>
              <a:rPr lang="en-US" sz="1600" dirty="0"/>
              <a:t>Application Development Concepts</a:t>
            </a:r>
          </a:p>
          <a:p>
            <a:pPr lvl="1">
              <a:spcBef>
                <a:spcPts val="0"/>
              </a:spcBef>
              <a:spcAft>
                <a:spcPts val="0"/>
              </a:spcAft>
            </a:pPr>
            <a:r>
              <a:rPr lang="en-US" sz="1400" dirty="0"/>
              <a:t>”My” development framework and style</a:t>
            </a:r>
          </a:p>
          <a:p>
            <a:pPr lvl="1">
              <a:spcBef>
                <a:spcPts val="0"/>
              </a:spcBef>
              <a:spcAft>
                <a:spcPts val="0"/>
              </a:spcAft>
            </a:pPr>
            <a:r>
              <a:rPr lang="en-US" sz="1400" strike="sngStrike" dirty="0">
                <a:solidFill>
                  <a:srgbClr val="0070C0"/>
                </a:solidFill>
              </a:rPr>
              <a:t>Overall microservice project structure</a:t>
            </a:r>
          </a:p>
          <a:p>
            <a:pPr lvl="1">
              <a:spcBef>
                <a:spcPts val="0"/>
              </a:spcBef>
              <a:spcAft>
                <a:spcPts val="0"/>
              </a:spcAft>
            </a:pPr>
            <a:r>
              <a:rPr lang="en-US" sz="1400" strike="sngStrike" dirty="0">
                <a:solidFill>
                  <a:srgbClr val="FF0000"/>
                </a:solidFill>
              </a:rPr>
              <a:t>Where does application logic go? UI? Microservice? Database?</a:t>
            </a:r>
          </a:p>
          <a:p>
            <a:pPr>
              <a:spcBef>
                <a:spcPts val="0"/>
              </a:spcBef>
              <a:spcAft>
                <a:spcPts val="0"/>
              </a:spcAft>
            </a:pPr>
            <a:r>
              <a:rPr lang="en-US" sz="1400" strike="sngStrike" dirty="0">
                <a:solidFill>
                  <a:srgbClr val="FF0000"/>
                </a:solidFill>
              </a:rPr>
              <a:t>Composition continued</a:t>
            </a:r>
            <a:endParaRPr lang="en-US" sz="1600" strike="sngStrike" dirty="0">
              <a:solidFill>
                <a:srgbClr val="FF0000"/>
              </a:solidFill>
            </a:endParaRPr>
          </a:p>
          <a:p>
            <a:pPr lvl="1">
              <a:spcBef>
                <a:spcPts val="0"/>
              </a:spcBef>
              <a:spcAft>
                <a:spcPts val="0"/>
              </a:spcAft>
            </a:pPr>
            <a:r>
              <a:rPr lang="en-US" sz="1400" strike="sngStrike" dirty="0">
                <a:solidFill>
                  <a:srgbClr val="FF0000"/>
                </a:solidFill>
              </a:rPr>
              <a:t>Architecture of my next logical sprint</a:t>
            </a:r>
          </a:p>
          <a:p>
            <a:pPr lvl="1">
              <a:spcBef>
                <a:spcPts val="0"/>
              </a:spcBef>
              <a:spcAft>
                <a:spcPts val="0"/>
              </a:spcAft>
            </a:pPr>
            <a:r>
              <a:rPr lang="en-US" sz="1400" strike="sngStrike" dirty="0">
                <a:solidFill>
                  <a:srgbClr val="FF0000"/>
                </a:solidFill>
              </a:rPr>
              <a:t>Orchestration vs Choreography</a:t>
            </a:r>
          </a:p>
          <a:p>
            <a:pPr lvl="1">
              <a:spcBef>
                <a:spcPts val="0"/>
              </a:spcBef>
              <a:spcAft>
                <a:spcPts val="0"/>
              </a:spcAft>
            </a:pPr>
            <a:r>
              <a:rPr lang="en-US" sz="1400" strike="sngStrike" dirty="0">
                <a:solidFill>
                  <a:srgbClr val="FF0000"/>
                </a:solidFill>
              </a:rPr>
              <a:t>Models: synchronous code, asynchronous code, event driven, queued, “workflow”</a:t>
            </a:r>
          </a:p>
          <a:p>
            <a:pPr>
              <a:spcBef>
                <a:spcPts val="0"/>
              </a:spcBef>
              <a:spcAft>
                <a:spcPts val="0"/>
              </a:spcAft>
            </a:pPr>
            <a:r>
              <a:rPr lang="en-US" sz="1600" dirty="0"/>
              <a:t>Sprint 2 discussion</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
        <p:nvSpPr>
          <p:cNvPr id="5" name="TextBox 4">
            <a:extLst>
              <a:ext uri="{FF2B5EF4-FFF2-40B4-BE49-F238E27FC236}">
                <a16:creationId xmlns:a16="http://schemas.microsoft.com/office/drawing/2014/main" id="{A9CA0428-FD31-C86D-1AB1-B0A45C844C21}"/>
              </a:ext>
            </a:extLst>
          </p:cNvPr>
          <p:cNvSpPr txBox="1"/>
          <p:nvPr/>
        </p:nvSpPr>
        <p:spPr>
          <a:xfrm>
            <a:off x="5410200" y="3409950"/>
            <a:ext cx="3300327"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FF0000"/>
                </a:solidFill>
              </a:rPr>
              <a:t>Next Lecture.</a:t>
            </a:r>
          </a:p>
          <a:p>
            <a:pPr marL="285750" indent="-285750">
              <a:buFont typeface="Arial" panose="020B0604020202020204" pitchFamily="34" charset="0"/>
              <a:buChar char="•"/>
            </a:pPr>
            <a:r>
              <a:rPr lang="en-US" sz="1400" dirty="0">
                <a:solidFill>
                  <a:srgbClr val="FF0000"/>
                </a:solidFill>
              </a:rPr>
              <a:t>I want to give you time to get the basic</a:t>
            </a:r>
            <a:br>
              <a:rPr lang="en-US" sz="1400" dirty="0">
                <a:solidFill>
                  <a:srgbClr val="FF0000"/>
                </a:solidFill>
              </a:rPr>
            </a:br>
            <a:r>
              <a:rPr lang="en-US" sz="1400" dirty="0">
                <a:solidFill>
                  <a:srgbClr val="FF0000"/>
                </a:solidFill>
              </a:rPr>
              <a:t>composition pulled together.</a:t>
            </a:r>
          </a:p>
        </p:txBody>
      </p:sp>
      <p:sp>
        <p:nvSpPr>
          <p:cNvPr id="6" name="TextBox 5">
            <a:extLst>
              <a:ext uri="{FF2B5EF4-FFF2-40B4-BE49-F238E27FC236}">
                <a16:creationId xmlns:a16="http://schemas.microsoft.com/office/drawing/2014/main" id="{D4B3AAB2-3453-486D-F616-3E540C24F10D}"/>
              </a:ext>
            </a:extLst>
          </p:cNvPr>
          <p:cNvSpPr txBox="1"/>
          <p:nvPr/>
        </p:nvSpPr>
        <p:spPr>
          <a:xfrm>
            <a:off x="4648200" y="2419350"/>
            <a:ext cx="3521541"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I published some examples on GitHub/Ed.</a:t>
            </a:r>
          </a:p>
        </p:txBody>
      </p:sp>
    </p:spTree>
    <p:extLst>
      <p:ext uri="{BB962C8B-B14F-4D97-AF65-F5344CB8AC3E}">
        <p14:creationId xmlns:p14="http://schemas.microsoft.com/office/powerpoint/2010/main" val="199014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81595-2715-5D7F-9E74-38AF473DE74D}"/>
              </a:ext>
            </a:extLst>
          </p:cNvPr>
          <p:cNvSpPr>
            <a:spLocks noGrp="1"/>
          </p:cNvSpPr>
          <p:nvPr>
            <p:ph idx="1"/>
          </p:nvPr>
        </p:nvSpPr>
        <p:spPr/>
        <p:txBody>
          <a:bodyPr/>
          <a:lstStyle/>
          <a:p>
            <a:r>
              <a:rPr lang="en-US" dirty="0"/>
              <a:t>Google App Engine</a:t>
            </a:r>
          </a:p>
          <a:p>
            <a:pPr lvl="1"/>
            <a:r>
              <a:rPr lang="en-US" dirty="0">
                <a:hlinkClick r:id="rId2"/>
              </a:rPr>
              <a:t>https://cloud.google.com/appengine/docs/standard/python3/building-app</a:t>
            </a:r>
            <a:r>
              <a:rPr lang="en-US" dirty="0"/>
              <a:t> </a:t>
            </a:r>
          </a:p>
          <a:p>
            <a:pPr lvl="1"/>
            <a:r>
              <a:rPr lang="en-US" dirty="0"/>
              <a:t>https://itnext.io/deploy-your-fastapi-app-in-serverless-google-app-engine-f85580bd4157</a:t>
            </a:r>
          </a:p>
          <a:p>
            <a:pPr lvl="1"/>
            <a:r>
              <a:rPr lang="en-US" dirty="0">
                <a:hlinkClick r:id="rId3"/>
              </a:rPr>
              <a:t>https://medium.com/analytics-vidhya/deploying-fastapi-application-in-google-app-engine-in-standard-environment-dc061d3277a</a:t>
            </a:r>
            <a:endParaRPr lang="en-US" dirty="0"/>
          </a:p>
          <a:p>
            <a:pPr lvl="1"/>
            <a:r>
              <a:rPr lang="en-US" dirty="0">
                <a:hlinkClick r:id="rId4"/>
              </a:rPr>
              <a:t>https://tutlinks.com/deploy-fastapi-app-on-google-cloud-platform/</a:t>
            </a:r>
            <a:endParaRPr lang="en-US" dirty="0"/>
          </a:p>
          <a:p>
            <a:r>
              <a:rPr lang="en-US" dirty="0"/>
              <a:t>Google Cloud Run</a:t>
            </a:r>
          </a:p>
          <a:p>
            <a:pPr lvl="1"/>
            <a:r>
              <a:rPr lang="en-US" dirty="0">
                <a:hlinkClick r:id="rId5"/>
              </a:rPr>
              <a:t>https://cloud.google.com/run/docs/quickstarts/build-and-deploy/deploy-python-service?hl=en</a:t>
            </a:r>
            <a:endParaRPr lang="en-US" dirty="0"/>
          </a:p>
          <a:p>
            <a:pPr lvl="1"/>
            <a:r>
              <a:rPr lang="en-US" dirty="0">
                <a:hlinkClick r:id="rId6"/>
              </a:rPr>
              <a:t>https://codelabs.developers.google.com/cloud-run-starter-app#0</a:t>
            </a:r>
            <a:endParaRPr lang="en-US" dirty="0"/>
          </a:p>
          <a:p>
            <a:r>
              <a:rPr lang="en-US" dirty="0"/>
              <a:t>Elastic Beanstalk</a:t>
            </a:r>
          </a:p>
          <a:p>
            <a:pPr lvl="1"/>
            <a:r>
              <a:rPr lang="en-US" dirty="0">
                <a:hlinkClick r:id="rId7"/>
              </a:rPr>
              <a:t>https://docs.aws.amazon.com/elasticbeanstalk/latest/dg/GettingStarted.html</a:t>
            </a:r>
            <a:endParaRPr lang="en-US" dirty="0"/>
          </a:p>
          <a:p>
            <a:pPr lvl="1"/>
            <a:r>
              <a:rPr lang="en-US" dirty="0">
                <a:hlinkClick r:id="rId8"/>
              </a:rPr>
              <a:t>https://docs.aws.amazon.com/elasticbeanstalk/latest/dg/tutorials.html</a:t>
            </a:r>
            <a:r>
              <a:rPr lang="en-US" dirty="0"/>
              <a:t> </a:t>
            </a:r>
          </a:p>
          <a:p>
            <a:pPr lvl="1"/>
            <a:endParaRPr lang="en-US" dirty="0"/>
          </a:p>
          <a:p>
            <a:endParaRPr lang="en-US" dirty="0"/>
          </a:p>
        </p:txBody>
      </p:sp>
      <p:sp>
        <p:nvSpPr>
          <p:cNvPr id="3" name="Title 2">
            <a:extLst>
              <a:ext uri="{FF2B5EF4-FFF2-40B4-BE49-F238E27FC236}">
                <a16:creationId xmlns:a16="http://schemas.microsoft.com/office/drawing/2014/main" id="{3FC4D5EC-3ED4-7BDA-620A-5DACCA546555}"/>
              </a:ext>
            </a:extLst>
          </p:cNvPr>
          <p:cNvSpPr>
            <a:spLocks noGrp="1"/>
          </p:cNvSpPr>
          <p:nvPr>
            <p:ph type="title"/>
          </p:nvPr>
        </p:nvSpPr>
        <p:spPr/>
        <p:txBody>
          <a:bodyPr/>
          <a:lstStyle/>
          <a:p>
            <a:r>
              <a:rPr lang="en-US" dirty="0"/>
              <a:t>A Ton of Tutorials</a:t>
            </a:r>
          </a:p>
        </p:txBody>
      </p:sp>
    </p:spTree>
    <p:extLst>
      <p:ext uri="{BB962C8B-B14F-4D97-AF65-F5344CB8AC3E}">
        <p14:creationId xmlns:p14="http://schemas.microsoft.com/office/powerpoint/2010/main" val="212134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D3842-52E5-0976-0A61-4CD2BCEE05B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A5DEFFD-8282-2B52-5543-BD034A266F2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598F7EF-BBBB-5709-FB28-DE843CB9EB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6A69455-0341-46C8-12A6-8659ACF58B9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C78782A6-AC9B-0D68-B435-3BB13B4AA97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Function-as-a-Service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(Next Lecture)</a:t>
            </a:r>
          </a:p>
        </p:txBody>
      </p:sp>
      <p:sp>
        <p:nvSpPr>
          <p:cNvPr id="4" name="TextBox 9">
            <a:extLst>
              <a:ext uri="{FF2B5EF4-FFF2-40B4-BE49-F238E27FC236}">
                <a16:creationId xmlns:a16="http://schemas.microsoft.com/office/drawing/2014/main" id="{FC684367-013A-DBA4-4D48-EC70477DE84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25003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882420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7A33B-8F58-B446-8EA5-17CE66E1F864}"/>
              </a:ext>
            </a:extLst>
          </p:cNvPr>
          <p:cNvSpPr>
            <a:spLocks noGrp="1"/>
          </p:cNvSpPr>
          <p:nvPr>
            <p:ph type="title"/>
          </p:nvPr>
        </p:nvSpPr>
        <p:spPr/>
        <p:txBody>
          <a:bodyPr/>
          <a:lstStyle/>
          <a:p>
            <a:r>
              <a:rPr lang="en-US" dirty="0"/>
              <a:t>Serverless and Function-as-a-Service</a:t>
            </a:r>
          </a:p>
        </p:txBody>
      </p:sp>
      <p:pic>
        <p:nvPicPr>
          <p:cNvPr id="4" name="Picture 3">
            <a:extLst>
              <a:ext uri="{FF2B5EF4-FFF2-40B4-BE49-F238E27FC236}">
                <a16:creationId xmlns:a16="http://schemas.microsoft.com/office/drawing/2014/main" id="{61D4FF3C-74CC-5947-AE63-E8314D203667}"/>
              </a:ext>
            </a:extLst>
          </p:cNvPr>
          <p:cNvPicPr>
            <a:picLocks noChangeAspect="1"/>
          </p:cNvPicPr>
          <p:nvPr/>
        </p:nvPicPr>
        <p:blipFill>
          <a:blip r:embed="rId2"/>
          <a:stretch>
            <a:fillRect/>
          </a:stretch>
        </p:blipFill>
        <p:spPr>
          <a:xfrm>
            <a:off x="331069" y="611290"/>
            <a:ext cx="8293190" cy="4016273"/>
          </a:xfrm>
          <a:prstGeom prst="rect">
            <a:avLst/>
          </a:prstGeom>
        </p:spPr>
      </p:pic>
      <p:sp>
        <p:nvSpPr>
          <p:cNvPr id="5" name="Rectangle 4">
            <a:extLst>
              <a:ext uri="{FF2B5EF4-FFF2-40B4-BE49-F238E27FC236}">
                <a16:creationId xmlns:a16="http://schemas.microsoft.com/office/drawing/2014/main" id="{B7488D3D-B9D5-FD48-9DAD-3DA64A4954D1}"/>
              </a:ext>
            </a:extLst>
          </p:cNvPr>
          <p:cNvSpPr/>
          <p:nvPr/>
        </p:nvSpPr>
        <p:spPr>
          <a:xfrm>
            <a:off x="331070" y="4276059"/>
            <a:ext cx="6144165" cy="276999"/>
          </a:xfrm>
          <a:prstGeom prst="rect">
            <a:avLst/>
          </a:prstGeom>
        </p:spPr>
        <p:txBody>
          <a:bodyPr wrap="square">
            <a:spAutoFit/>
          </a:bodyPr>
          <a:lstStyle/>
          <a:p>
            <a:r>
              <a:rPr lang="en-US" sz="1200" dirty="0"/>
              <a:t>https://</a:t>
            </a:r>
            <a:r>
              <a:rPr lang="en-US" sz="1200" dirty="0" err="1"/>
              <a:t>medium.com</a:t>
            </a:r>
            <a:r>
              <a:rPr lang="en-US" sz="1200" dirty="0"/>
              <a:t>/@</a:t>
            </a:r>
            <a:r>
              <a:rPr lang="en-US" sz="1200" dirty="0" err="1"/>
              <a:t>tanmayct</a:t>
            </a:r>
            <a:r>
              <a:rPr lang="en-US" sz="1200" dirty="0"/>
              <a:t>/serverless-architecture-function-as-a-service-19e127b8c990</a:t>
            </a:r>
          </a:p>
        </p:txBody>
      </p:sp>
    </p:spTree>
    <p:extLst>
      <p:ext uri="{BB962C8B-B14F-4D97-AF65-F5344CB8AC3E}">
        <p14:creationId xmlns:p14="http://schemas.microsoft.com/office/powerpoint/2010/main" val="2253384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1226964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381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171836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9F644-6024-C1DA-6E1B-A7B2C5D0676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B7C1C30-DF18-4ED9-3861-8048C13F09E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F26A1D50-D04F-9E67-750C-82B89DF0EB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1B854E0-91BB-B0FB-C564-4DC82401E85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EF0F113-83C4-095D-9AA8-643FD34A907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Summary of Models for</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Deploying your Application</a:t>
            </a:r>
          </a:p>
        </p:txBody>
      </p:sp>
      <p:sp>
        <p:nvSpPr>
          <p:cNvPr id="4" name="TextBox 9">
            <a:extLst>
              <a:ext uri="{FF2B5EF4-FFF2-40B4-BE49-F238E27FC236}">
                <a16:creationId xmlns:a16="http://schemas.microsoft.com/office/drawing/2014/main" id="{05E4E696-ECE9-70D3-2C57-C75DA2AB889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5137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79E0D8-7C83-1427-9A8A-09ED27CACC2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3540F80-45F6-FEBE-9401-724ACF124919}"/>
              </a:ext>
            </a:extLst>
          </p:cNvPr>
          <p:cNvSpPr>
            <a:spLocks noGrp="1"/>
          </p:cNvSpPr>
          <p:nvPr>
            <p:ph type="title"/>
          </p:nvPr>
        </p:nvSpPr>
        <p:spPr/>
        <p:txBody>
          <a:bodyPr/>
          <a:lstStyle/>
          <a:p>
            <a:r>
              <a:rPr lang="en-US" dirty="0"/>
              <a:t>Summary (TBD)</a:t>
            </a:r>
          </a:p>
        </p:txBody>
      </p:sp>
    </p:spTree>
    <p:extLst>
      <p:ext uri="{BB962C8B-B14F-4D97-AF65-F5344CB8AC3E}">
        <p14:creationId xmlns:p14="http://schemas.microsoft.com/office/powerpoint/2010/main" val="2444362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E75E1-9033-4736-AF2D-4FCDEF11580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040E630-0D2F-CFF6-E269-542665A986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66C4408-5D05-A2CD-2A1B-AD8CCA67EFB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4AFD16B-FFFD-9EA0-6E09-9D2558345E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69A0BE6-B5A4-F8A1-8EE5-8C1D2FEA026D}"/>
              </a:ext>
            </a:extLst>
          </p:cNvPr>
          <p:cNvSpPr txBox="1">
            <a:spLocks noChangeArrowheads="1"/>
          </p:cNvSpPr>
          <p:nvPr/>
        </p:nvSpPr>
        <p:spPr bwMode="auto">
          <a:xfrm>
            <a:off x="0" y="1804457"/>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Application Development</a:t>
            </a:r>
            <a:br>
              <a:rPr lang="en-US" altLang="en-US" sz="4400" i="1" dirty="0">
                <a:solidFill>
                  <a:schemeClr val="bg1"/>
                </a:solidFill>
              </a:rPr>
            </a:br>
            <a:r>
              <a:rPr lang="en-US" altLang="en-US" sz="4400" i="1" dirty="0">
                <a:solidFill>
                  <a:schemeClr val="bg1"/>
                </a:solidFill>
              </a:rPr>
              <a:t>Concepts</a:t>
            </a:r>
          </a:p>
        </p:txBody>
      </p:sp>
      <p:sp>
        <p:nvSpPr>
          <p:cNvPr id="2" name="TextBox 9">
            <a:extLst>
              <a:ext uri="{FF2B5EF4-FFF2-40B4-BE49-F238E27FC236}">
                <a16:creationId xmlns:a16="http://schemas.microsoft.com/office/drawing/2014/main" id="{7E40ACAE-23F9-CE07-0ED4-C9A3549EC5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92320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C974D-9F83-2FC5-BFF6-024EFC7D797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AA7CB3D-82C7-27B5-B518-3D9C178550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1F0A3A1-A6F6-68A2-AFC4-856B13CAC80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D4FC6CF-EA5A-E757-77A2-50ACCFE0EF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A5FFA3B-A645-FC9A-6BD6-52AAEDB00D90}"/>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 Note on Grading</a:t>
            </a:r>
          </a:p>
        </p:txBody>
      </p:sp>
      <p:sp>
        <p:nvSpPr>
          <p:cNvPr id="8" name="TextBox 9">
            <a:extLst>
              <a:ext uri="{FF2B5EF4-FFF2-40B4-BE49-F238E27FC236}">
                <a16:creationId xmlns:a16="http://schemas.microsoft.com/office/drawing/2014/main" id="{61D98B8D-FCE0-DF6D-4679-61A9D5E9743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330410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0B670-1E1F-2845-E1CB-A8F89BE3BAF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46C8E9A-A442-29A9-1FF9-7B1535C9DD7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24F41EE0-7A9E-0223-245C-F7553433B4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BF519C0-4251-155C-03B3-438115CFA9DE}"/>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060BD26A-DD78-2E62-27B1-3F13AF19B6F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My Framework or Style</a:t>
            </a:r>
          </a:p>
        </p:txBody>
      </p:sp>
      <p:sp>
        <p:nvSpPr>
          <p:cNvPr id="4" name="TextBox 9">
            <a:extLst>
              <a:ext uri="{FF2B5EF4-FFF2-40B4-BE49-F238E27FC236}">
                <a16:creationId xmlns:a16="http://schemas.microsoft.com/office/drawing/2014/main" id="{74DCD760-AE24-14D5-4876-55F9F934627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097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A2C9B-E99E-CF75-52D6-AD8263926C36}"/>
              </a:ext>
            </a:extLst>
          </p:cNvPr>
          <p:cNvPicPr>
            <a:picLocks noChangeAspect="1"/>
          </p:cNvPicPr>
          <p:nvPr/>
        </p:nvPicPr>
        <p:blipFill>
          <a:blip r:embed="rId2"/>
          <a:stretch>
            <a:fillRect/>
          </a:stretch>
        </p:blipFill>
        <p:spPr>
          <a:xfrm>
            <a:off x="2286000" y="682061"/>
            <a:ext cx="6739889" cy="3779377"/>
          </a:xfrm>
          <a:prstGeom prst="rect">
            <a:avLst/>
          </a:prstGeom>
        </p:spPr>
      </p:pic>
      <p:sp>
        <p:nvSpPr>
          <p:cNvPr id="5" name="Content Placeholder 4">
            <a:extLst>
              <a:ext uri="{FF2B5EF4-FFF2-40B4-BE49-F238E27FC236}">
                <a16:creationId xmlns:a16="http://schemas.microsoft.com/office/drawing/2014/main" id="{E7A19B6F-7F27-F862-6F0B-3D4E163FCAD2}"/>
              </a:ext>
            </a:extLst>
          </p:cNvPr>
          <p:cNvSpPr>
            <a:spLocks noGrp="1"/>
          </p:cNvSpPr>
          <p:nvPr>
            <p:ph idx="1"/>
          </p:nvPr>
        </p:nvSpPr>
        <p:spPr/>
        <p:txBody>
          <a:bodyPr/>
          <a:lstStyle/>
          <a:p>
            <a:r>
              <a:rPr lang="en-US" sz="1600" dirty="0"/>
              <a:t>Three elements:</a:t>
            </a:r>
          </a:p>
          <a:p>
            <a:pPr lvl="1"/>
            <a:r>
              <a:rPr lang="en-US" sz="1400" dirty="0"/>
              <a:t>Data layer</a:t>
            </a:r>
          </a:p>
          <a:p>
            <a:pPr lvl="1"/>
            <a:r>
              <a:rPr lang="en-US" sz="1400" dirty="0"/>
              <a:t>Application layer</a:t>
            </a:r>
          </a:p>
          <a:p>
            <a:pPr lvl="1"/>
            <a:r>
              <a:rPr lang="en-US" sz="1400" dirty="0"/>
              <a:t>Full application</a:t>
            </a:r>
          </a:p>
          <a:p>
            <a:r>
              <a:rPr lang="en-US" sz="1600" dirty="0"/>
              <a:t>I can unit test in that order</a:t>
            </a:r>
            <a:br>
              <a:rPr lang="en-US" sz="1600" dirty="0"/>
            </a:br>
            <a:r>
              <a:rPr lang="en-US" sz="1600" dirty="0"/>
              <a:t>with standalone tests.</a:t>
            </a:r>
          </a:p>
          <a:p>
            <a:pPr lvl="1"/>
            <a:r>
              <a:rPr lang="en-US" sz="1400" dirty="0"/>
              <a:t>If the previous tests worked …</a:t>
            </a:r>
          </a:p>
          <a:p>
            <a:pPr lvl="1"/>
            <a:r>
              <a:rPr lang="en-US" sz="1400" dirty="0"/>
              <a:t>The error is in the new code.</a:t>
            </a:r>
          </a:p>
          <a:p>
            <a:r>
              <a:rPr lang="en-US" sz="1600" dirty="0"/>
              <a:t>Models are core to the design:</a:t>
            </a:r>
          </a:p>
          <a:p>
            <a:pPr lvl="1"/>
            <a:r>
              <a:rPr lang="en-US" sz="1400" dirty="0"/>
              <a:t>Defines resource definitions</a:t>
            </a:r>
          </a:p>
          <a:p>
            <a:pPr lvl="1"/>
            <a:r>
              <a:rPr lang="en-US" sz="1400" dirty="0"/>
              <a:t>Define “forms”</a:t>
            </a:r>
          </a:p>
          <a:p>
            <a:r>
              <a:rPr lang="en-US" sz="1600" dirty="0"/>
              <a:t>I build and test:</a:t>
            </a:r>
          </a:p>
          <a:p>
            <a:pPr lvl="1"/>
            <a:r>
              <a:rPr lang="en-US" sz="1400" dirty="0"/>
              <a:t>The UI separately</a:t>
            </a:r>
          </a:p>
          <a:p>
            <a:pPr lvl="1"/>
            <a:r>
              <a:rPr lang="en-US" sz="1400" dirty="0"/>
              <a:t>Can use “mock up”</a:t>
            </a:r>
            <a:br>
              <a:rPr lang="en-US" sz="1400" dirty="0"/>
            </a:br>
            <a:r>
              <a:rPr lang="en-US" sz="1400" dirty="0"/>
              <a:t>server to decouple.</a:t>
            </a:r>
          </a:p>
          <a:p>
            <a:endParaRPr lang="en-US" sz="1600" dirty="0"/>
          </a:p>
        </p:txBody>
      </p:sp>
      <p:sp>
        <p:nvSpPr>
          <p:cNvPr id="3" name="Title 2">
            <a:extLst>
              <a:ext uri="{FF2B5EF4-FFF2-40B4-BE49-F238E27FC236}">
                <a16:creationId xmlns:a16="http://schemas.microsoft.com/office/drawing/2014/main" id="{98393207-7344-D0B0-F165-73E8097B7947}"/>
              </a:ext>
            </a:extLst>
          </p:cNvPr>
          <p:cNvSpPr>
            <a:spLocks noGrp="1"/>
          </p:cNvSpPr>
          <p:nvPr>
            <p:ph type="title"/>
          </p:nvPr>
        </p:nvSpPr>
        <p:spPr/>
        <p:txBody>
          <a:bodyPr/>
          <a:lstStyle/>
          <a:p>
            <a:r>
              <a:rPr lang="en-US" dirty="0"/>
              <a:t>My Framework/Style</a:t>
            </a:r>
          </a:p>
        </p:txBody>
      </p:sp>
    </p:spTree>
    <p:extLst>
      <p:ext uri="{BB962C8B-B14F-4D97-AF65-F5344CB8AC3E}">
        <p14:creationId xmlns:p14="http://schemas.microsoft.com/office/powerpoint/2010/main" val="3575920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93F1EB-8D5D-3042-5CF7-B1A18F5A81F2}"/>
              </a:ext>
            </a:extLst>
          </p:cNvPr>
          <p:cNvSpPr>
            <a:spLocks noGrp="1"/>
          </p:cNvSpPr>
          <p:nvPr>
            <p:ph type="title"/>
          </p:nvPr>
        </p:nvSpPr>
        <p:spPr/>
        <p:txBody>
          <a:bodyPr/>
          <a:lstStyle/>
          <a:p>
            <a:r>
              <a:rPr lang="en-US" dirty="0"/>
              <a:t>Framework</a:t>
            </a:r>
          </a:p>
        </p:txBody>
      </p:sp>
      <p:pic>
        <p:nvPicPr>
          <p:cNvPr id="4" name="Picture 3">
            <a:extLst>
              <a:ext uri="{FF2B5EF4-FFF2-40B4-BE49-F238E27FC236}">
                <a16:creationId xmlns:a16="http://schemas.microsoft.com/office/drawing/2014/main" id="{3347700B-C573-244C-A6A2-E1AE01A335EF}"/>
              </a:ext>
            </a:extLst>
          </p:cNvPr>
          <p:cNvPicPr>
            <a:picLocks noChangeAspect="1"/>
          </p:cNvPicPr>
          <p:nvPr/>
        </p:nvPicPr>
        <p:blipFill>
          <a:blip r:embed="rId2"/>
          <a:stretch>
            <a:fillRect/>
          </a:stretch>
        </p:blipFill>
        <p:spPr>
          <a:xfrm>
            <a:off x="139440" y="514350"/>
            <a:ext cx="8516057" cy="3886200"/>
          </a:xfrm>
          <a:prstGeom prst="rect">
            <a:avLst/>
          </a:prstGeom>
        </p:spPr>
      </p:pic>
    </p:spTree>
    <p:extLst>
      <p:ext uri="{BB962C8B-B14F-4D97-AF65-F5344CB8AC3E}">
        <p14:creationId xmlns:p14="http://schemas.microsoft.com/office/powerpoint/2010/main" val="2828650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445F8-3158-0D6A-7F64-773E1C56847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BDB77FA-F5D6-02C1-0754-D2F3C2043E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5D4E7B1-D195-8D54-8A0B-F33CDEAE9C7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3E903BA-D9F3-9ECA-BE7A-5A16AF3D68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12756E5-3634-3E32-5B7F-26CECB25884B}"/>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Sprint 2 – Discussion</a:t>
            </a:r>
          </a:p>
        </p:txBody>
      </p:sp>
      <p:sp>
        <p:nvSpPr>
          <p:cNvPr id="2" name="TextBox 9">
            <a:extLst>
              <a:ext uri="{FF2B5EF4-FFF2-40B4-BE49-F238E27FC236}">
                <a16:creationId xmlns:a16="http://schemas.microsoft.com/office/drawing/2014/main" id="{8596D263-1F59-DD46-31C4-C2A75D3D91C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474314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2B539-66B9-151F-CD77-BB804ED764A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5A369F-FE8D-93C0-BEB4-E02BAF506504}"/>
              </a:ext>
            </a:extLst>
          </p:cNvPr>
          <p:cNvSpPr>
            <a:spLocks noGrp="1"/>
          </p:cNvSpPr>
          <p:nvPr>
            <p:ph idx="1"/>
          </p:nvPr>
        </p:nvSpPr>
        <p:spPr>
          <a:xfrm>
            <a:off x="152400" y="590550"/>
            <a:ext cx="8839200" cy="4160437"/>
          </a:xfrm>
        </p:spPr>
        <p:txBody>
          <a:bodyPr/>
          <a:lstStyle/>
          <a:p>
            <a:pPr>
              <a:spcBef>
                <a:spcPts val="0"/>
              </a:spcBef>
              <a:spcAft>
                <a:spcPts val="0"/>
              </a:spcAft>
            </a:pPr>
            <a:r>
              <a:rPr lang="en-US" sz="1600" dirty="0"/>
              <a:t>For all microservices: (As a team – define and implement a project template for all Microservices)</a:t>
            </a:r>
          </a:p>
          <a:p>
            <a:pPr lvl="1">
              <a:spcBef>
                <a:spcPts val="0"/>
              </a:spcBef>
              <a:spcAft>
                <a:spcPts val="0"/>
              </a:spcAft>
            </a:pPr>
            <a:r>
              <a:rPr lang="en-US" sz="1400" dirty="0" err="1"/>
              <a:t>OpenAPI</a:t>
            </a:r>
            <a:r>
              <a:rPr lang="en-US" sz="1400" dirty="0"/>
              <a:t> documentation.</a:t>
            </a:r>
          </a:p>
          <a:p>
            <a:pPr lvl="1">
              <a:spcBef>
                <a:spcPts val="0"/>
              </a:spcBef>
              <a:spcAft>
                <a:spcPts val="0"/>
              </a:spcAft>
            </a:pPr>
            <a:r>
              <a:rPr lang="en-US" sz="1400" dirty="0"/>
              <a:t>Good response codes and error codes.</a:t>
            </a:r>
          </a:p>
          <a:p>
            <a:pPr lvl="1">
              <a:spcBef>
                <a:spcPts val="0"/>
              </a:spcBef>
              <a:spcAft>
                <a:spcPts val="0"/>
              </a:spcAft>
            </a:pPr>
            <a:r>
              <a:rPr lang="en-US" sz="1400" dirty="0"/>
              <a:t>Links for HATEOS</a:t>
            </a:r>
          </a:p>
          <a:p>
            <a:pPr lvl="1">
              <a:spcBef>
                <a:spcPts val="0"/>
              </a:spcBef>
              <a:spcAft>
                <a:spcPts val="0"/>
              </a:spcAft>
            </a:pPr>
            <a:endParaRPr lang="en-US" sz="1400" dirty="0"/>
          </a:p>
          <a:p>
            <a:pPr>
              <a:spcBef>
                <a:spcPts val="0"/>
              </a:spcBef>
              <a:spcAft>
                <a:spcPts val="0"/>
              </a:spcAft>
            </a:pPr>
            <a:r>
              <a:rPr lang="en-US" sz="1600" dirty="0"/>
              <a:t>At least one microservice implementing a complete REST interface and accessing a database. Complete means:</a:t>
            </a:r>
          </a:p>
          <a:p>
            <a:pPr lvl="1">
              <a:spcBef>
                <a:spcPts val="0"/>
              </a:spcBef>
              <a:spcAft>
                <a:spcPts val="0"/>
              </a:spcAft>
            </a:pPr>
            <a:r>
              <a:rPr lang="en-US" sz="1400" dirty="0"/>
              <a:t>All methods and on all paths work/Have basic functionality for CRUD working.</a:t>
            </a:r>
          </a:p>
          <a:p>
            <a:pPr lvl="2">
              <a:spcBef>
                <a:spcPts val="0"/>
              </a:spcBef>
              <a:spcAft>
                <a:spcPts val="0"/>
              </a:spcAft>
            </a:pPr>
            <a:r>
              <a:rPr lang="en-US" sz="1200" dirty="0"/>
              <a:t>/</a:t>
            </a:r>
            <a:r>
              <a:rPr lang="en-US" sz="1200" dirty="0" err="1"/>
              <a:t>api</a:t>
            </a:r>
            <a:r>
              <a:rPr lang="en-US" sz="1200" dirty="0"/>
              <a:t>/courses: GET, POST</a:t>
            </a:r>
          </a:p>
          <a:p>
            <a:pPr lvl="2">
              <a:spcBef>
                <a:spcPts val="0"/>
              </a:spcBef>
              <a:spcAft>
                <a:spcPts val="0"/>
              </a:spcAft>
            </a:pPr>
            <a:r>
              <a:rPr lang="en-US" sz="1200" dirty="0"/>
              <a:t>/</a:t>
            </a:r>
            <a:r>
              <a:rPr lang="en-US" sz="1200" dirty="0" err="1"/>
              <a:t>api</a:t>
            </a:r>
            <a:r>
              <a:rPr lang="en-US" sz="1200" dirty="0"/>
              <a:t>/courses/{</a:t>
            </a:r>
            <a:r>
              <a:rPr lang="en-US" sz="1200" dirty="0" err="1"/>
              <a:t>call_no</a:t>
            </a:r>
            <a:r>
              <a:rPr lang="en-US" sz="1200" dirty="0"/>
              <a:t>}: GET, PUT, DELETE</a:t>
            </a:r>
          </a:p>
          <a:p>
            <a:pPr lvl="1">
              <a:spcBef>
                <a:spcPts val="0"/>
              </a:spcBef>
              <a:spcAft>
                <a:spcPts val="0"/>
              </a:spcAft>
            </a:pPr>
            <a:r>
              <a:rPr lang="en-US" sz="1400" dirty="0"/>
              <a:t>On collection resources, e.g. /</a:t>
            </a:r>
            <a:r>
              <a:rPr lang="en-US" sz="1400" dirty="0" err="1"/>
              <a:t>api</a:t>
            </a:r>
            <a:r>
              <a:rPr lang="en-US" sz="1400" dirty="0"/>
              <a:t>/courses</a:t>
            </a:r>
          </a:p>
          <a:p>
            <a:pPr lvl="2">
              <a:spcBef>
                <a:spcPts val="0"/>
              </a:spcBef>
              <a:spcAft>
                <a:spcPts val="0"/>
              </a:spcAft>
            </a:pPr>
            <a:r>
              <a:rPr lang="en-US" sz="1200" dirty="0"/>
              <a:t>Query string with parameters.</a:t>
            </a:r>
          </a:p>
          <a:p>
            <a:pPr lvl="2">
              <a:spcBef>
                <a:spcPts val="0"/>
              </a:spcBef>
              <a:spcAft>
                <a:spcPts val="0"/>
              </a:spcAft>
            </a:pPr>
            <a:r>
              <a:rPr lang="en-US" sz="1200" dirty="0"/>
              <a:t>Pagination. </a:t>
            </a:r>
            <a:endParaRPr lang="en-US" dirty="0"/>
          </a:p>
          <a:p>
            <a:pPr lvl="2">
              <a:spcBef>
                <a:spcPts val="0"/>
              </a:spcBef>
              <a:spcAft>
                <a:spcPts val="0"/>
              </a:spcAft>
            </a:pPr>
            <a:r>
              <a:rPr lang="en-US" sz="1200" dirty="0"/>
              <a:t>201 Created with a link header for a POST. Implement GET on link header for created resource.</a:t>
            </a:r>
          </a:p>
          <a:p>
            <a:pPr lvl="2">
              <a:spcBef>
                <a:spcPts val="0"/>
              </a:spcBef>
              <a:spcAft>
                <a:spcPts val="0"/>
              </a:spcAft>
            </a:pPr>
            <a:endParaRPr lang="en-US" dirty="0"/>
          </a:p>
          <a:p>
            <a:pPr>
              <a:spcBef>
                <a:spcPts val="0"/>
              </a:spcBef>
              <a:spcAft>
                <a:spcPts val="0"/>
              </a:spcAft>
            </a:pPr>
            <a:r>
              <a:rPr lang="en-US" sz="1600" dirty="0"/>
              <a:t>Simple web UI that calls some of the services.</a:t>
            </a:r>
          </a:p>
        </p:txBody>
      </p:sp>
      <p:sp>
        <p:nvSpPr>
          <p:cNvPr id="3" name="Title 2">
            <a:extLst>
              <a:ext uri="{FF2B5EF4-FFF2-40B4-BE49-F238E27FC236}">
                <a16:creationId xmlns:a16="http://schemas.microsoft.com/office/drawing/2014/main" id="{968CCFA8-FA91-AA36-B054-99CF1F4286B9}"/>
              </a:ext>
            </a:extLst>
          </p:cNvPr>
          <p:cNvSpPr>
            <a:spLocks noGrp="1"/>
          </p:cNvSpPr>
          <p:nvPr>
            <p:ph type="title"/>
          </p:nvPr>
        </p:nvSpPr>
        <p:spPr/>
        <p:txBody>
          <a:bodyPr/>
          <a:lstStyle/>
          <a:p>
            <a:r>
              <a:rPr lang="en-US" dirty="0"/>
              <a:t>Sprint 2 – Objectives</a:t>
            </a:r>
          </a:p>
        </p:txBody>
      </p:sp>
    </p:spTree>
    <p:extLst>
      <p:ext uri="{BB962C8B-B14F-4D97-AF65-F5344CB8AC3E}">
        <p14:creationId xmlns:p14="http://schemas.microsoft.com/office/powerpoint/2010/main" val="3076451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01F908E-22FE-D239-F47B-8B14EC5F5087}"/>
              </a:ext>
            </a:extLst>
          </p:cNvPr>
          <p:cNvSpPr>
            <a:spLocks noGrp="1"/>
          </p:cNvSpPr>
          <p:nvPr>
            <p:ph idx="1"/>
          </p:nvPr>
        </p:nvSpPr>
        <p:spPr/>
        <p:txBody>
          <a:bodyPr/>
          <a:lstStyle/>
          <a:p>
            <a:pPr>
              <a:spcBef>
                <a:spcPts val="0"/>
              </a:spcBef>
              <a:spcAft>
                <a:spcPts val="200"/>
              </a:spcAft>
            </a:pPr>
            <a:r>
              <a:rPr lang="en-US" sz="2000" dirty="0"/>
              <a:t>One composite microservice/resource, e.g. /</a:t>
            </a:r>
            <a:r>
              <a:rPr lang="en-US" sz="2000" dirty="0" err="1"/>
              <a:t>api</a:t>
            </a:r>
            <a:r>
              <a:rPr lang="en-US" sz="2000" dirty="0"/>
              <a:t>/</a:t>
            </a:r>
            <a:r>
              <a:rPr lang="en-US" sz="2000" dirty="0" err="1"/>
              <a:t>student_infos</a:t>
            </a:r>
            <a:r>
              <a:rPr lang="en-US" sz="2000" dirty="0"/>
              <a:t>, /</a:t>
            </a:r>
            <a:r>
              <a:rPr lang="en-US" sz="2000" dirty="0" err="1"/>
              <a:t>api</a:t>
            </a:r>
            <a:r>
              <a:rPr lang="en-US" sz="2000" dirty="0"/>
              <a:t>/</a:t>
            </a:r>
            <a:r>
              <a:rPr lang="en-US" sz="2000" dirty="0" err="1"/>
              <a:t>student_infos</a:t>
            </a:r>
            <a:r>
              <a:rPr lang="en-US" sz="2000" dirty="0"/>
              <a:t>/{</a:t>
            </a:r>
            <a:r>
              <a:rPr lang="en-US" sz="2000" dirty="0" err="1"/>
              <a:t>uni</a:t>
            </a:r>
            <a:r>
              <a:rPr lang="en-US" sz="2000" dirty="0"/>
              <a:t>}:</a:t>
            </a:r>
          </a:p>
          <a:p>
            <a:pPr lvl="1">
              <a:spcBef>
                <a:spcPts val="0"/>
              </a:spcBef>
              <a:spcAft>
                <a:spcPts val="200"/>
              </a:spcAft>
            </a:pPr>
            <a:r>
              <a:rPr lang="en-US" sz="1200" dirty="0"/>
              <a:t>Calls/delegates to atomic services for GET and POST.</a:t>
            </a:r>
          </a:p>
          <a:p>
            <a:pPr lvl="1">
              <a:spcBef>
                <a:spcPts val="0"/>
              </a:spcBef>
              <a:spcAft>
                <a:spcPts val="200"/>
              </a:spcAft>
            </a:pPr>
            <a:r>
              <a:rPr lang="en-US" sz="1200" dirty="0"/>
              <a:t>202 Accepted and implementing an asynchronous update to a URL. </a:t>
            </a:r>
          </a:p>
          <a:p>
            <a:pPr lvl="1">
              <a:spcBef>
                <a:spcPts val="0"/>
              </a:spcBef>
              <a:spcAft>
                <a:spcPts val="200"/>
              </a:spcAft>
            </a:pPr>
            <a:r>
              <a:rPr lang="en-US" sz="1200" dirty="0"/>
              <a:t>Implement one method synchronously and one asynchronously using threads, co-routines, …</a:t>
            </a:r>
            <a:endParaRPr lang="en-US" sz="1400" dirty="0"/>
          </a:p>
          <a:p>
            <a:pPr lvl="1">
              <a:spcBef>
                <a:spcPts val="0"/>
              </a:spcBef>
              <a:spcAft>
                <a:spcPts val="200"/>
              </a:spcAft>
            </a:pPr>
            <a:r>
              <a:rPr lang="en-US" sz="1200" dirty="0"/>
              <a:t>Basic support for navigation paths, including query parameters,  e.g. /</a:t>
            </a:r>
            <a:r>
              <a:rPr lang="en-US" sz="1200" dirty="0" err="1"/>
              <a:t>student_infos</a:t>
            </a:r>
            <a:r>
              <a:rPr lang="en-US" sz="1200" dirty="0"/>
              <a:t>/{</a:t>
            </a:r>
            <a:r>
              <a:rPr lang="en-US" sz="1200" dirty="0" err="1"/>
              <a:t>uni</a:t>
            </a:r>
            <a:r>
              <a:rPr lang="en-US" sz="1200" dirty="0"/>
              <a:t>}/courses, /</a:t>
            </a:r>
            <a:r>
              <a:rPr lang="en-US" sz="1200" dirty="0" err="1"/>
              <a:t>student_infos</a:t>
            </a:r>
            <a:r>
              <a:rPr lang="en-US" sz="1200" dirty="0"/>
              <a:t>/{</a:t>
            </a:r>
            <a:r>
              <a:rPr lang="en-US" sz="1200" dirty="0" err="1"/>
              <a:t>uni</a:t>
            </a:r>
            <a:r>
              <a:rPr lang="en-US" sz="1200" dirty="0"/>
              <a:t>}/teams</a:t>
            </a:r>
            <a:endParaRPr lang="en-US" sz="1400" dirty="0"/>
          </a:p>
          <a:p>
            <a:pPr lvl="1">
              <a:spcBef>
                <a:spcPts val="0"/>
              </a:spcBef>
              <a:spcAft>
                <a:spcPts val="200"/>
              </a:spcAft>
            </a:pPr>
            <a:r>
              <a:rPr lang="en-US" sz="1200" dirty="0"/>
              <a:t>Middleware on each resource that implements before and after logging for all methods/paths.</a:t>
            </a:r>
          </a:p>
          <a:p>
            <a:pPr lvl="1">
              <a:spcBef>
                <a:spcPts val="0"/>
              </a:spcBef>
              <a:spcAft>
                <a:spcPts val="200"/>
              </a:spcAft>
            </a:pPr>
            <a:r>
              <a:rPr lang="en-US" sz="1400" dirty="0"/>
              <a:t>Getting the URLs/dependencies from the environment variables.</a:t>
            </a:r>
            <a:br>
              <a:rPr lang="en-US" sz="1400" dirty="0"/>
            </a:br>
            <a:endParaRPr lang="en-US" sz="1400" dirty="0"/>
          </a:p>
          <a:p>
            <a:pPr>
              <a:spcBef>
                <a:spcPts val="0"/>
              </a:spcBef>
              <a:spcAft>
                <a:spcPts val="200"/>
              </a:spcAft>
            </a:pPr>
            <a:r>
              <a:rPr lang="en-US" sz="1600" dirty="0"/>
              <a:t>Deploy the composite and components and test.</a:t>
            </a:r>
          </a:p>
          <a:p>
            <a:pPr marL="0" indent="0">
              <a:spcBef>
                <a:spcPts val="0"/>
              </a:spcBef>
              <a:spcAft>
                <a:spcPts val="200"/>
              </a:spcAft>
              <a:buNone/>
            </a:pPr>
            <a:endParaRPr lang="en-US" sz="1600" dirty="0"/>
          </a:p>
          <a:p>
            <a:pPr>
              <a:spcBef>
                <a:spcPts val="0"/>
              </a:spcBef>
              <a:spcAft>
                <a:spcPts val="200"/>
              </a:spcAft>
            </a:pPr>
            <a:r>
              <a:rPr lang="en-US" sz="1600" dirty="0"/>
              <a:t>OAuth2, </a:t>
            </a:r>
            <a:r>
              <a:rPr lang="en-US" sz="1600" dirty="0" err="1"/>
              <a:t>OpenIDC</a:t>
            </a:r>
            <a:r>
              <a:rPr lang="en-US" sz="1600" dirty="0"/>
              <a:t> using Google login for composite service.</a:t>
            </a:r>
            <a:br>
              <a:rPr lang="en-US" sz="1600" dirty="0"/>
            </a:br>
            <a:endParaRPr lang="en-US" sz="1600" dirty="0"/>
          </a:p>
          <a:p>
            <a:pPr>
              <a:spcBef>
                <a:spcPts val="0"/>
              </a:spcBef>
              <a:spcAft>
                <a:spcPts val="200"/>
              </a:spcAft>
            </a:pPr>
            <a:r>
              <a:rPr lang="en-US" sz="1600" dirty="0"/>
              <a:t>Overall project structure in GitHub: </a:t>
            </a:r>
          </a:p>
          <a:p>
            <a:pPr lvl="1">
              <a:spcBef>
                <a:spcPts val="0"/>
              </a:spcBef>
              <a:spcAft>
                <a:spcPts val="200"/>
              </a:spcAft>
            </a:pPr>
            <a:r>
              <a:rPr lang="en-US" sz="1400" dirty="0"/>
              <a:t>Linked repositories.</a:t>
            </a:r>
          </a:p>
          <a:p>
            <a:pPr lvl="1">
              <a:spcBef>
                <a:spcPts val="0"/>
              </a:spcBef>
              <a:spcAft>
                <a:spcPts val="200"/>
              </a:spcAft>
            </a:pPr>
            <a:r>
              <a:rPr lang="en-US" sz="1400" dirty="0"/>
              <a:t>First pass at a Trello board with a backlog.</a:t>
            </a:r>
          </a:p>
          <a:p>
            <a:pPr>
              <a:spcAft>
                <a:spcPts val="200"/>
              </a:spcAft>
            </a:pPr>
            <a:endParaRPr lang="en-US" sz="2400" dirty="0"/>
          </a:p>
        </p:txBody>
      </p:sp>
      <p:sp>
        <p:nvSpPr>
          <p:cNvPr id="5" name="Title 4">
            <a:extLst>
              <a:ext uri="{FF2B5EF4-FFF2-40B4-BE49-F238E27FC236}">
                <a16:creationId xmlns:a16="http://schemas.microsoft.com/office/drawing/2014/main" id="{585A214F-965E-FD98-2FEE-E6AB230B6083}"/>
              </a:ext>
            </a:extLst>
          </p:cNvPr>
          <p:cNvSpPr>
            <a:spLocks noGrp="1"/>
          </p:cNvSpPr>
          <p:nvPr>
            <p:ph type="title"/>
          </p:nvPr>
        </p:nvSpPr>
        <p:spPr/>
        <p:txBody>
          <a:bodyPr/>
          <a:lstStyle/>
          <a:p>
            <a:r>
              <a:rPr lang="en-US" dirty="0"/>
              <a:t>Sprint 2 – Objectives</a:t>
            </a:r>
          </a:p>
        </p:txBody>
      </p:sp>
    </p:spTree>
    <p:extLst>
      <p:ext uri="{BB962C8B-B14F-4D97-AF65-F5344CB8AC3E}">
        <p14:creationId xmlns:p14="http://schemas.microsoft.com/office/powerpoint/2010/main" val="1600946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2F65B-5E46-6F1D-B855-1D946682C841}"/>
              </a:ext>
            </a:extLst>
          </p:cNvPr>
          <p:cNvSpPr>
            <a:spLocks noGrp="1"/>
          </p:cNvSpPr>
          <p:nvPr>
            <p:ph idx="1"/>
          </p:nvPr>
        </p:nvSpPr>
        <p:spPr/>
        <p:txBody>
          <a:bodyPr/>
          <a:lstStyle/>
          <a:p>
            <a:r>
              <a:rPr lang="en-US" dirty="0"/>
              <a:t>The review and grading of your final project </a:t>
            </a:r>
            <a:r>
              <a:rPr lang="en-US" i="1" dirty="0"/>
              <a:t>determines your grade.</a:t>
            </a:r>
          </a:p>
          <a:p>
            <a:pPr lvl="1"/>
            <a:r>
              <a:rPr lang="en-US" dirty="0"/>
              <a:t>What project or application scenario you choose does not matter.</a:t>
            </a:r>
          </a:p>
          <a:p>
            <a:pPr lvl="1"/>
            <a:r>
              <a:rPr lang="en-US" dirty="0"/>
              <a:t>We cover a set of topics in class.</a:t>
            </a:r>
          </a:p>
          <a:p>
            <a:pPr lvl="1"/>
            <a:r>
              <a:rPr lang="en-US" dirty="0"/>
              <a:t>Your “correctly” using and applying the concepts in your project/application determines your grade on the final project. </a:t>
            </a:r>
          </a:p>
          <a:p>
            <a:pPr lvl="1"/>
            <a:r>
              <a:rPr lang="en-US" dirty="0"/>
              <a:t>We will provide a “checklist” to guide you.</a:t>
            </a:r>
          </a:p>
          <a:p>
            <a:pPr lvl="1"/>
            <a:r>
              <a:rPr lang="en-US" dirty="0"/>
              <a:t>The documented sprint requirements incrementally define the final checklist.</a:t>
            </a:r>
          </a:p>
          <a:p>
            <a:r>
              <a:rPr lang="en-US" dirty="0"/>
              <a:t>Why do we require the “homework assignments” and “grade them.”</a:t>
            </a:r>
          </a:p>
          <a:p>
            <a:pPr lvl="1"/>
            <a:r>
              <a:rPr lang="en-US" dirty="0"/>
              <a:t>It allows us to assess how well the class and teams are progressing.</a:t>
            </a:r>
          </a:p>
          <a:p>
            <a:pPr lvl="1"/>
            <a:r>
              <a:rPr lang="en-US" dirty="0"/>
              <a:t>It allows us to provide incremental, continuous feedback.</a:t>
            </a:r>
          </a:p>
          <a:p>
            <a:pPr lvl="1"/>
            <a:r>
              <a:rPr lang="en-US" b="1" dirty="0"/>
              <a:t>There is no reason to request a regrade.</a:t>
            </a:r>
            <a:br>
              <a:rPr lang="en-US" b="1" dirty="0"/>
            </a:br>
            <a:r>
              <a:rPr lang="en-US" dirty="0"/>
              <a:t>Requesting an explanation or details does not make sense.</a:t>
            </a:r>
            <a:endParaRPr lang="en-US" b="1" dirty="0"/>
          </a:p>
        </p:txBody>
      </p:sp>
      <p:sp>
        <p:nvSpPr>
          <p:cNvPr id="3" name="Title 2">
            <a:extLst>
              <a:ext uri="{FF2B5EF4-FFF2-40B4-BE49-F238E27FC236}">
                <a16:creationId xmlns:a16="http://schemas.microsoft.com/office/drawing/2014/main" id="{A9809CD6-96CB-F622-8D32-9673D9F73624}"/>
              </a:ext>
            </a:extLst>
          </p:cNvPr>
          <p:cNvSpPr>
            <a:spLocks noGrp="1"/>
          </p:cNvSpPr>
          <p:nvPr>
            <p:ph type="title"/>
          </p:nvPr>
        </p:nvSpPr>
        <p:spPr/>
        <p:txBody>
          <a:bodyPr/>
          <a:lstStyle/>
          <a:p>
            <a:r>
              <a:rPr lang="en-US" dirty="0"/>
              <a:t>Grading Policy</a:t>
            </a:r>
          </a:p>
        </p:txBody>
      </p:sp>
    </p:spTree>
    <p:extLst>
      <p:ext uri="{BB962C8B-B14F-4D97-AF65-F5344CB8AC3E}">
        <p14:creationId xmlns:p14="http://schemas.microsoft.com/office/powerpoint/2010/main" val="2418774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1DBE8-7939-AEA8-AD08-C8FE898ACD1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97DBF88-C8E0-FF35-D1AE-2340D931DC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38B044E-E5E8-FFEC-97C2-780431C6025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9694692-AFFB-A84D-000B-E5DF863C43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A0CA39C-171A-E6E8-E535-6BE42A8E55E4}"/>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2" name="TextBox 9">
            <a:extLst>
              <a:ext uri="{FF2B5EF4-FFF2-40B4-BE49-F238E27FC236}">
                <a16:creationId xmlns:a16="http://schemas.microsoft.com/office/drawing/2014/main" id="{04F87A90-3DA1-C83A-E71A-C4941F7958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W4153-F24-8-REST-PaaS-FaaS-Logic-Placement-Composition-EDA-MDP</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054384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2D3EF-C483-9DC8-1CE4-E03B5093653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34A3E218-35C5-3FFB-0D86-796216DB96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BCE77205-C20E-9C0C-C311-B5A5595948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74AB59B-C36B-71D5-9EF8-F16A42F5687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4269231F-C2E0-A17F-DDBD-CF9FC8476A9D}"/>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Reminder</a:t>
            </a:r>
          </a:p>
        </p:txBody>
      </p:sp>
      <p:sp>
        <p:nvSpPr>
          <p:cNvPr id="4" name="TextBox 9">
            <a:extLst>
              <a:ext uri="{FF2B5EF4-FFF2-40B4-BE49-F238E27FC236}">
                <a16:creationId xmlns:a16="http://schemas.microsoft.com/office/drawing/2014/main" id="{128A75B0-D11D-23BA-72B2-87426F289C1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579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solidFill>
                  <a:srgbClr val="FF0000"/>
                </a:solidFill>
              </a:rPr>
              <a:t>Stateless</a:t>
            </a:r>
            <a:r>
              <a:rPr lang="en-US" sz="1100" dirty="0">
                <a:solidFill>
                  <a:srgbClr val="FF0000"/>
                </a:solidFill>
              </a:rPr>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4B166-1C6E-340C-AAE0-F086C1B1B4D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0035EB2-91FA-A570-67E0-FB43F99B90F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30351E72-AA6A-58D7-DF5E-D0D684A62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33C1895-D548-8314-5B50-3CE08F01936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E7F05FA-048E-B7E3-039E-ED6D9CD18DC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Stateless</a:t>
            </a:r>
          </a:p>
        </p:txBody>
      </p:sp>
      <p:sp>
        <p:nvSpPr>
          <p:cNvPr id="4" name="TextBox 9">
            <a:extLst>
              <a:ext uri="{FF2B5EF4-FFF2-40B4-BE49-F238E27FC236}">
                <a16:creationId xmlns:a16="http://schemas.microsoft.com/office/drawing/2014/main" id="{61EE35D4-DF79-83C1-FC50-694FB28DA02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W4153-F24-8-REST-PaaS-FaaS-Logic-Placement-Composition-EDA-MDP</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1010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135031</TotalTime>
  <Words>3040</Words>
  <Application>Microsoft Macintosh PowerPoint</Application>
  <PresentationFormat>On-screen Show (16:9)</PresentationFormat>
  <Paragraphs>313</Paragraphs>
  <Slides>45</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Century Schoolbook</vt:lpstr>
      <vt:lpstr>Helvetica Neue</vt:lpstr>
      <vt:lpstr>Helvetica Neue Light</vt:lpstr>
      <vt:lpstr>Museo For Dell</vt:lpstr>
      <vt:lpstr>Museo Sans For Dell</vt:lpstr>
      <vt:lpstr>Wingdings</vt:lpstr>
      <vt:lpstr>Office Theme</vt:lpstr>
      <vt:lpstr>PowerPoint Presentation</vt:lpstr>
      <vt:lpstr>PowerPoint Presentation</vt:lpstr>
      <vt:lpstr>Contents</vt:lpstr>
      <vt:lpstr>PowerPoint Presentation</vt:lpstr>
      <vt:lpstr>Grading Policy</vt:lpstr>
      <vt:lpstr>PowerPoint Presentation</vt:lpstr>
      <vt:lpstr>PowerPoint Presentation</vt:lpstr>
      <vt:lpstr>REST (https://restfulapi.net/)</vt:lpstr>
      <vt:lpstr>PowerPoint Presentation</vt:lpstr>
      <vt:lpstr>REST is Stateless (https://restfulapi.net/statelessness/)</vt:lpstr>
      <vt:lpstr>Stateless</vt:lpstr>
      <vt:lpstr>Microservices Scalability Cube</vt:lpstr>
      <vt:lpstr>XYZ – Scaling</vt:lpstr>
      <vt:lpstr>Conversation/Session State</vt:lpstr>
      <vt:lpstr>Browser Storage</vt:lpstr>
      <vt:lpstr>PowerPoint Presentation</vt:lpstr>
      <vt:lpstr>Idempotent</vt:lpstr>
      <vt:lpstr>Idempotent</vt:lpstr>
      <vt:lpstr>PowerPoint Presentation</vt:lpstr>
      <vt:lpstr>PowerPoint Presentation</vt:lpstr>
      <vt:lpstr>Core Layers</vt:lpstr>
      <vt:lpstr>Cloud Layers</vt:lpstr>
      <vt:lpstr>Cloud Concepts – One Perspective</vt:lpstr>
      <vt:lpstr>Computer Models</vt:lpstr>
      <vt:lpstr>PowerPoint Presentation</vt:lpstr>
      <vt:lpstr>PaaS</vt:lpstr>
      <vt:lpstr>Elastic Beanstalk</vt:lpstr>
      <vt:lpstr>Google Cloud App Engine</vt:lpstr>
      <vt:lpstr>Cloud Run</vt:lpstr>
      <vt:lpstr>A Ton of Tutorials</vt:lpstr>
      <vt:lpstr>PowerPoint Presentation</vt:lpstr>
      <vt:lpstr>Serverless and Function-as-a-Service</vt:lpstr>
      <vt:lpstr>Serverless and Function-as-a-Service</vt:lpstr>
      <vt:lpstr>What is Serverless Good/Not Good For ... ...</vt:lpstr>
      <vt:lpstr>What triggers code execution?</vt:lpstr>
      <vt:lpstr>(Some) Current Platforms for Serverless</vt:lpstr>
      <vt:lpstr>PowerPoint Presentation</vt:lpstr>
      <vt:lpstr>Summary (TBD)</vt:lpstr>
      <vt:lpstr>PowerPoint Presentation</vt:lpstr>
      <vt:lpstr>PowerPoint Presentation</vt:lpstr>
      <vt:lpstr>My Framework/Style</vt:lpstr>
      <vt:lpstr>Framework</vt:lpstr>
      <vt:lpstr>PowerPoint Presentation</vt:lpstr>
      <vt:lpstr>Sprint 2 – Objectives</vt:lpstr>
      <vt:lpstr>Sprint 2 –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644</cp:revision>
  <cp:lastPrinted>2018-11-15T21:01:50Z</cp:lastPrinted>
  <dcterms:created xsi:type="dcterms:W3CDTF">2010-04-12T23:12:02Z</dcterms:created>
  <dcterms:modified xsi:type="dcterms:W3CDTF">2024-10-24T17:39:49Z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